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86" r:id="rId1"/>
    <p:sldMasterId id="2147484917" r:id="rId2"/>
  </p:sldMasterIdLst>
  <p:sldIdLst>
    <p:sldId id="267" r:id="rId3"/>
    <p:sldId id="268" r:id="rId4"/>
    <p:sldId id="257" r:id="rId5"/>
    <p:sldId id="269" r:id="rId6"/>
    <p:sldId id="271" r:id="rId7"/>
    <p:sldId id="272" r:id="rId8"/>
    <p:sldId id="275" r:id="rId9"/>
    <p:sldId id="276" r:id="rId10"/>
    <p:sldId id="279" r:id="rId11"/>
    <p:sldId id="291" r:id="rId12"/>
    <p:sldId id="260" r:id="rId13"/>
    <p:sldId id="280" r:id="rId14"/>
    <p:sldId id="277" r:id="rId15"/>
    <p:sldId id="278" r:id="rId16"/>
    <p:sldId id="281" r:id="rId17"/>
    <p:sldId id="270" r:id="rId18"/>
    <p:sldId id="264" r:id="rId19"/>
    <p:sldId id="274" r:id="rId20"/>
    <p:sldId id="282" r:id="rId21"/>
    <p:sldId id="273" r:id="rId22"/>
    <p:sldId id="283" r:id="rId23"/>
    <p:sldId id="292" r:id="rId24"/>
    <p:sldId id="293" r:id="rId25"/>
    <p:sldId id="294" r:id="rId26"/>
    <p:sldId id="295" r:id="rId27"/>
    <p:sldId id="296" r:id="rId28"/>
    <p:sldId id="297" r:id="rId29"/>
    <p:sldId id="298" r:id="rId30"/>
    <p:sldId id="299" r:id="rId31"/>
    <p:sldId id="300" r:id="rId32"/>
    <p:sldId id="284" r:id="rId33"/>
    <p:sldId id="285" r:id="rId34"/>
    <p:sldId id="286" r:id="rId35"/>
    <p:sldId id="287" r:id="rId36"/>
    <p:sldId id="288" r:id="rId37"/>
    <p:sldId id="289" r:id="rId38"/>
    <p:sldId id="290" r:id="rId39"/>
    <p:sldId id="301" r:id="rId40"/>
    <p:sldId id="302" r:id="rId41"/>
    <p:sldId id="265" r:id="rId42"/>
    <p:sldId id="26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91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D174-3F04-4002-AE27-10940C65B9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EC3DB9-3227-4935-83F9-313B84FE2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A67783-5E71-494C-9EE8-17782DCB483F}"/>
              </a:ext>
            </a:extLst>
          </p:cNvPr>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5" name="Footer Placeholder 4">
            <a:extLst>
              <a:ext uri="{FF2B5EF4-FFF2-40B4-BE49-F238E27FC236}">
                <a16:creationId xmlns:a16="http://schemas.microsoft.com/office/drawing/2014/main" id="{D7B717B4-CC90-48CB-8FE2-D519E7E4CA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48DEA6-13FC-4667-9A0B-BF09E9B6C69D}"/>
              </a:ext>
            </a:extLst>
          </p:cNvPr>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2961178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A575-9A43-4236-BA99-1E0466C9A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20D6AE-411E-47D4-84E4-5524613EB1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E5C93F-24F5-4D3D-B996-506F10FE41B2}"/>
              </a:ext>
            </a:extLst>
          </p:cNvPr>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5" name="Footer Placeholder 4">
            <a:extLst>
              <a:ext uri="{FF2B5EF4-FFF2-40B4-BE49-F238E27FC236}">
                <a16:creationId xmlns:a16="http://schemas.microsoft.com/office/drawing/2014/main" id="{65849772-3C86-4887-8370-6B2047FDEE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D7821A-6ECD-4304-9D9A-4ADC90E51B7E}"/>
              </a:ext>
            </a:extLst>
          </p:cNvPr>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298602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E3CAEA-4E4F-40FA-B3C6-C023B4F72E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CD186F-BA37-4924-B995-DB576FE74C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863E9-4A9E-45F5-A6A0-14327C6E2853}"/>
              </a:ext>
            </a:extLst>
          </p:cNvPr>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5" name="Footer Placeholder 4">
            <a:extLst>
              <a:ext uri="{FF2B5EF4-FFF2-40B4-BE49-F238E27FC236}">
                <a16:creationId xmlns:a16="http://schemas.microsoft.com/office/drawing/2014/main" id="{1D86B35D-7C8A-4E40-A4C4-7D92F7338C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B02CEB-BA1B-426C-B07A-3E3B68019D71}"/>
              </a:ext>
            </a:extLst>
          </p:cNvPr>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2619339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1059958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2769941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578446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1461387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1157218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39174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14901046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341342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8CB3-2D0E-46A1-8EE0-5115DF210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10D282-A3D4-48B1-A224-EC4229C1C5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26589-28C2-4FBA-90A1-261A6E7EA843}"/>
              </a:ext>
            </a:extLst>
          </p:cNvPr>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5" name="Footer Placeholder 4">
            <a:extLst>
              <a:ext uri="{FF2B5EF4-FFF2-40B4-BE49-F238E27FC236}">
                <a16:creationId xmlns:a16="http://schemas.microsoft.com/office/drawing/2014/main" id="{88001775-40A4-433D-BDEF-AFABF45C0A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D861C4-4BE1-4D1B-998B-727673463743}"/>
              </a:ext>
            </a:extLst>
          </p:cNvPr>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596383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1274109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96400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1988170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F7CFB4-0C0F-4FBA-9A3E-29CF0E66D400}"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921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3504677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1639292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3313091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39442239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37849602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1766716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3F63-9FA7-4F94-8C6E-8442BEED47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7D4BFB-0DE7-40B8-98E6-8699B8CFA9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6D64D-6E00-47B3-A8F7-571F01E2BFFF}"/>
              </a:ext>
            </a:extLst>
          </p:cNvPr>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5" name="Footer Placeholder 4">
            <a:extLst>
              <a:ext uri="{FF2B5EF4-FFF2-40B4-BE49-F238E27FC236}">
                <a16:creationId xmlns:a16="http://schemas.microsoft.com/office/drawing/2014/main" id="{4F79942E-73C9-49B3-A788-CAA3E079BF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9AFF2F-FC67-4B2E-82E0-CFD63C632012}"/>
              </a:ext>
            </a:extLst>
          </p:cNvPr>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144809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DEB11-DFF5-4F12-AA3E-7578E8C530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00764-72AD-48BF-981B-3B26584442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4F52D3-5EE9-4F86-B48C-F3A87730A5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04244C-0346-427F-B76B-B75565F866C3}"/>
              </a:ext>
            </a:extLst>
          </p:cNvPr>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6" name="Footer Placeholder 5">
            <a:extLst>
              <a:ext uri="{FF2B5EF4-FFF2-40B4-BE49-F238E27FC236}">
                <a16:creationId xmlns:a16="http://schemas.microsoft.com/office/drawing/2014/main" id="{4A1B8284-C579-4F36-BEC5-DF955CEA5C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B8D28B-3D2C-4CCE-8A3E-CF08769B1414}"/>
              </a:ext>
            </a:extLst>
          </p:cNvPr>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1604212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344A-ED04-41B2-A338-C7F6CA7AFC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975237-A278-47C7-8109-A4864FEC0F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43C19F-8E88-400A-A938-79087BB79D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E6F093-93C9-4D6C-8BD4-C228BECA16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71E1EF-F902-4D2D-8499-D34B1A011C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9717E4-260F-4A58-8162-A782E4063673}"/>
              </a:ext>
            </a:extLst>
          </p:cNvPr>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8" name="Footer Placeholder 7">
            <a:extLst>
              <a:ext uri="{FF2B5EF4-FFF2-40B4-BE49-F238E27FC236}">
                <a16:creationId xmlns:a16="http://schemas.microsoft.com/office/drawing/2014/main" id="{1BECC19A-48D8-45BB-B68A-59D54BEFB5A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5D25A45-4439-4A5C-A2C2-036B79D79759}"/>
              </a:ext>
            </a:extLst>
          </p:cNvPr>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2937054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AA00-F526-4792-B980-5B6BA92313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14C2FC-E052-42EE-976F-CA0E0103C7A4}"/>
              </a:ext>
            </a:extLst>
          </p:cNvPr>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4" name="Footer Placeholder 3">
            <a:extLst>
              <a:ext uri="{FF2B5EF4-FFF2-40B4-BE49-F238E27FC236}">
                <a16:creationId xmlns:a16="http://schemas.microsoft.com/office/drawing/2014/main" id="{382B52CE-E7FC-49BA-838F-90E6AEB4F53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4AA4CA5-5E3F-423F-A5FF-59690626DD23}"/>
              </a:ext>
            </a:extLst>
          </p:cNvPr>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686685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6CB176-E3EB-464F-89BE-F16FB9EB8067}"/>
              </a:ext>
            </a:extLst>
          </p:cNvPr>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3" name="Footer Placeholder 2">
            <a:extLst>
              <a:ext uri="{FF2B5EF4-FFF2-40B4-BE49-F238E27FC236}">
                <a16:creationId xmlns:a16="http://schemas.microsoft.com/office/drawing/2014/main" id="{75EEA6CD-857D-4E93-9D40-EAFA0E7F7AC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E79728E-EEC5-4758-BAAF-C7EEDB69841C}"/>
              </a:ext>
            </a:extLst>
          </p:cNvPr>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3934689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99CED-EAEC-4487-A458-5B24BC5A9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CAD3C3-B83B-4B91-9422-E7964DC1A7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7BF340-5F2C-4770-B4F1-43E5A5E7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3A483-39E2-4585-8C3E-4AF71CE54911}"/>
              </a:ext>
            </a:extLst>
          </p:cNvPr>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6" name="Footer Placeholder 5">
            <a:extLst>
              <a:ext uri="{FF2B5EF4-FFF2-40B4-BE49-F238E27FC236}">
                <a16:creationId xmlns:a16="http://schemas.microsoft.com/office/drawing/2014/main" id="{8CC3329C-CA7C-4175-B3A6-3246046533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5EAF66-5508-4EE6-BB7E-ED16F1A364DF}"/>
              </a:ext>
            </a:extLst>
          </p:cNvPr>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3976080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87E74-3ABA-4A8D-BA88-9D3A64439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93B10C-4E61-449E-9502-741A42F0C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889F8E6-4BDA-4FA7-B185-B29443FF1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298550-A764-4D5E-9B7E-BC0D53E6FDF7}"/>
              </a:ext>
            </a:extLst>
          </p:cNvPr>
          <p:cNvSpPr>
            <a:spLocks noGrp="1"/>
          </p:cNvSpPr>
          <p:nvPr>
            <p:ph type="dt" sz="half" idx="10"/>
          </p:nvPr>
        </p:nvSpPr>
        <p:spPr/>
        <p:txBody>
          <a:bodyPr/>
          <a:lstStyle/>
          <a:p>
            <a:fld id="{2D025C8C-8D57-40F8-85AE-28E1BF7C016F}" type="datetimeFigureOut">
              <a:rPr lang="en-US" smtClean="0"/>
              <a:t>2/28/2022</a:t>
            </a:fld>
            <a:endParaRPr lang="en-US" dirty="0"/>
          </a:p>
        </p:txBody>
      </p:sp>
      <p:sp>
        <p:nvSpPr>
          <p:cNvPr id="6" name="Footer Placeholder 5">
            <a:extLst>
              <a:ext uri="{FF2B5EF4-FFF2-40B4-BE49-F238E27FC236}">
                <a16:creationId xmlns:a16="http://schemas.microsoft.com/office/drawing/2014/main" id="{79D6460F-22DB-4FA8-93E0-B91515F2ED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68A39B4-8340-438F-AF12-4424FD264210}"/>
              </a:ext>
            </a:extLst>
          </p:cNvPr>
          <p:cNvSpPr>
            <a:spLocks noGrp="1"/>
          </p:cNvSpPr>
          <p:nvPr>
            <p:ph type="sldNum" sz="quarter" idx="12"/>
          </p:nvPr>
        </p:nvSpPr>
        <p:spPr/>
        <p:txBody>
          <a:bodyPr/>
          <a:lstStyle/>
          <a:p>
            <a:fld id="{0DF7CFB4-0C0F-4FBA-9A3E-29CF0E66D400}" type="slidenum">
              <a:rPr lang="en-US" smtClean="0"/>
              <a:t>‹#›</a:t>
            </a:fld>
            <a:endParaRPr lang="en-US" dirty="0"/>
          </a:p>
        </p:txBody>
      </p:sp>
    </p:spTree>
    <p:extLst>
      <p:ext uri="{BB962C8B-B14F-4D97-AF65-F5344CB8AC3E}">
        <p14:creationId xmlns:p14="http://schemas.microsoft.com/office/powerpoint/2010/main" val="162878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2A4D8A-4DD2-4E64-BC7D-48C29A624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35C9CE-0695-4772-9FE3-D9566205F2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45E222-2C14-4C1B-BE31-4D3C909E1E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025C8C-8D57-40F8-85AE-28E1BF7C016F}" type="datetimeFigureOut">
              <a:rPr lang="en-US" smtClean="0"/>
              <a:t>2/28/2022</a:t>
            </a:fld>
            <a:endParaRPr lang="en-US" dirty="0"/>
          </a:p>
        </p:txBody>
      </p:sp>
      <p:sp>
        <p:nvSpPr>
          <p:cNvPr id="5" name="Footer Placeholder 4">
            <a:extLst>
              <a:ext uri="{FF2B5EF4-FFF2-40B4-BE49-F238E27FC236}">
                <a16:creationId xmlns:a16="http://schemas.microsoft.com/office/drawing/2014/main" id="{F04D8B4F-EFC8-4496-96FF-8161921143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4C8E650-9CB7-4C2C-BB44-08A90AA539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7CFB4-0C0F-4FBA-9A3E-29CF0E66D400}" type="slidenum">
              <a:rPr lang="en-US" smtClean="0"/>
              <a:t>‹#›</a:t>
            </a:fld>
            <a:endParaRPr lang="en-US" dirty="0"/>
          </a:p>
        </p:txBody>
      </p:sp>
    </p:spTree>
    <p:extLst>
      <p:ext uri="{BB962C8B-B14F-4D97-AF65-F5344CB8AC3E}">
        <p14:creationId xmlns:p14="http://schemas.microsoft.com/office/powerpoint/2010/main" val="1150045156"/>
      </p:ext>
    </p:extLst>
  </p:cSld>
  <p:clrMap bg1="lt1" tx1="dk1" bg2="lt2" tx2="dk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6" r:id="rId10"/>
    <p:sldLayoutId id="21474848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D025C8C-8D57-40F8-85AE-28E1BF7C016F}" type="datetimeFigureOut">
              <a:rPr lang="en-US" smtClean="0"/>
              <a:t>2/28/2022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DF7CFB4-0C0F-4FBA-9A3E-29CF0E66D400}" type="slidenum">
              <a:rPr lang="en-US" smtClean="0"/>
              <a:t>‹#›</a:t>
            </a:fld>
            <a:endParaRPr lang="en-US" dirty="0"/>
          </a:p>
        </p:txBody>
      </p:sp>
    </p:spTree>
    <p:extLst>
      <p:ext uri="{BB962C8B-B14F-4D97-AF65-F5344CB8AC3E}">
        <p14:creationId xmlns:p14="http://schemas.microsoft.com/office/powerpoint/2010/main" val="3867275184"/>
      </p:ext>
    </p:extLst>
  </p:cSld>
  <p:clrMap bg1="lt1" tx1="dk1" bg2="lt2" tx2="dk2" accent1="accent1" accent2="accent2" accent3="accent3" accent4="accent4" accent5="accent5" accent6="accent6" hlink="hlink" folHlink="folHlink"/>
  <p:sldLayoutIdLst>
    <p:sldLayoutId id="2147484918" r:id="rId1"/>
    <p:sldLayoutId id="2147484919" r:id="rId2"/>
    <p:sldLayoutId id="2147484920" r:id="rId3"/>
    <p:sldLayoutId id="2147484921" r:id="rId4"/>
    <p:sldLayoutId id="2147484922" r:id="rId5"/>
    <p:sldLayoutId id="2147484923" r:id="rId6"/>
    <p:sldLayoutId id="2147484924" r:id="rId7"/>
    <p:sldLayoutId id="2147484925" r:id="rId8"/>
    <p:sldLayoutId id="2147484926" r:id="rId9"/>
    <p:sldLayoutId id="2147484927" r:id="rId10"/>
    <p:sldLayoutId id="2147484928" r:id="rId11"/>
    <p:sldLayoutId id="2147484929" r:id="rId12"/>
    <p:sldLayoutId id="2147484930" r:id="rId13"/>
    <p:sldLayoutId id="2147484931" r:id="rId14"/>
    <p:sldLayoutId id="2147484932" r:id="rId15"/>
    <p:sldLayoutId id="2147484933" r:id="rId16"/>
    <p:sldLayoutId id="2147484934" r:id="rId17"/>
    <p:sldLayoutId id="214748493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hyperlink" Target="http://www.ics.uci.edu/~mlearn/MLRepository.html"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6397-C864-402A-B391-5780E380FA3B}"/>
              </a:ext>
            </a:extLst>
          </p:cNvPr>
          <p:cNvSpPr>
            <a:spLocks noGrp="1"/>
          </p:cNvSpPr>
          <p:nvPr>
            <p:ph type="title"/>
          </p:nvPr>
        </p:nvSpPr>
        <p:spPr>
          <a:xfrm>
            <a:off x="4327450" y="0"/>
            <a:ext cx="7864550" cy="6858000"/>
          </a:xfrm>
        </p:spPr>
        <p:txBody>
          <a:bodyPr>
            <a:normAutofit/>
          </a:bodyPr>
          <a:lstStyle/>
          <a:p>
            <a:r>
              <a:rPr lang="en-US" sz="3200" b="1" i="0" dirty="0">
                <a:solidFill>
                  <a:srgbClr val="C00000"/>
                </a:solidFill>
                <a:effectLst/>
                <a:latin typeface="Roboto" panose="02000000000000000000" pitchFamily="2" charset="0"/>
              </a:rPr>
              <a:t>Red Wine Quality Prediction Using Machiene Learning Techniques</a:t>
            </a:r>
            <a:br>
              <a:rPr lang="en-US" sz="2400" b="0" i="0" dirty="0">
                <a:solidFill>
                  <a:srgbClr val="C00000"/>
                </a:solidFill>
                <a:effectLst/>
                <a:latin typeface="Roboto" panose="02000000000000000000" pitchFamily="2" charset="0"/>
              </a:rPr>
            </a:br>
            <a:br>
              <a:rPr lang="en-US" sz="2400" b="0" i="0" dirty="0">
                <a:solidFill>
                  <a:srgbClr val="C00000"/>
                </a:solidFill>
                <a:effectLst/>
                <a:latin typeface="Roboto" panose="02000000000000000000" pitchFamily="2" charset="0"/>
              </a:rPr>
            </a:br>
            <a:br>
              <a:rPr lang="en-US" sz="2400" b="0" i="0" dirty="0">
                <a:solidFill>
                  <a:srgbClr val="C00000"/>
                </a:solidFill>
                <a:effectLst/>
                <a:latin typeface="Roboto" panose="02000000000000000000" pitchFamily="2" charset="0"/>
              </a:rPr>
            </a:br>
            <a:br>
              <a:rPr lang="en-US" sz="2400" b="0" i="0" dirty="0">
                <a:solidFill>
                  <a:srgbClr val="C00000"/>
                </a:solidFill>
                <a:effectLst/>
                <a:latin typeface="Roboto" panose="02000000000000000000" pitchFamily="2" charset="0"/>
              </a:rPr>
            </a:br>
            <a:r>
              <a:rPr lang="en-US" sz="2400" b="0" i="0" dirty="0">
                <a:solidFill>
                  <a:srgbClr val="C00000"/>
                </a:solidFill>
                <a:effectLst/>
                <a:latin typeface="Roboto" panose="02000000000000000000" pitchFamily="2" charset="0"/>
              </a:rPr>
              <a:t>                                       </a:t>
            </a:r>
            <a:r>
              <a:rPr lang="en-US" sz="1600" b="0" i="0" dirty="0">
                <a:solidFill>
                  <a:srgbClr val="C00000"/>
                </a:solidFill>
                <a:effectLst/>
                <a:latin typeface="Roboto" panose="02000000000000000000" pitchFamily="2" charset="0"/>
              </a:rPr>
              <a:t>PRESENTED BY  :  MANJIMA VARGHESE</a:t>
            </a:r>
            <a:br>
              <a:rPr lang="en-US" sz="1600" b="0" i="0" dirty="0">
                <a:solidFill>
                  <a:srgbClr val="C00000"/>
                </a:solidFill>
                <a:effectLst/>
                <a:latin typeface="Roboto" panose="02000000000000000000" pitchFamily="2" charset="0"/>
              </a:rPr>
            </a:br>
            <a:r>
              <a:rPr lang="en-US" sz="1600" b="0" i="0" dirty="0">
                <a:solidFill>
                  <a:srgbClr val="C00000"/>
                </a:solidFill>
                <a:effectLst/>
                <a:latin typeface="Roboto" panose="02000000000000000000" pitchFamily="2" charset="0"/>
              </a:rPr>
              <a:t>                                                                                           S3MCA</a:t>
            </a:r>
            <a:br>
              <a:rPr lang="en-US" sz="1600" b="0" i="0" dirty="0">
                <a:solidFill>
                  <a:srgbClr val="C00000"/>
                </a:solidFill>
                <a:effectLst/>
                <a:latin typeface="Roboto" panose="02000000000000000000" pitchFamily="2" charset="0"/>
              </a:rPr>
            </a:br>
            <a:r>
              <a:rPr lang="en-US" sz="1600" b="0" i="0" dirty="0">
                <a:solidFill>
                  <a:srgbClr val="C00000"/>
                </a:solidFill>
                <a:effectLst/>
                <a:latin typeface="Roboto" panose="02000000000000000000" pitchFamily="2" charset="0"/>
              </a:rPr>
              <a:t>                                                                                           ROLLNO:16</a:t>
            </a:r>
            <a:endParaRPr lang="en-US" sz="1600" dirty="0">
              <a:solidFill>
                <a:srgbClr val="C00000"/>
              </a:solidFill>
            </a:endParaRPr>
          </a:p>
        </p:txBody>
      </p:sp>
      <p:pic>
        <p:nvPicPr>
          <p:cNvPr id="4" name="Picture 3">
            <a:extLst>
              <a:ext uri="{FF2B5EF4-FFF2-40B4-BE49-F238E27FC236}">
                <a16:creationId xmlns:a16="http://schemas.microsoft.com/office/drawing/2014/main" id="{208BBB05-6037-43E6-A88D-A3E433754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12" y="0"/>
            <a:ext cx="4217966" cy="6858000"/>
          </a:xfrm>
          <a:prstGeom prst="rect">
            <a:avLst/>
          </a:prstGeom>
        </p:spPr>
      </p:pic>
    </p:spTree>
    <p:extLst>
      <p:ext uri="{BB962C8B-B14F-4D97-AF65-F5344CB8AC3E}">
        <p14:creationId xmlns:p14="http://schemas.microsoft.com/office/powerpoint/2010/main" val="2488951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1301B4E-4811-49DC-BAE1-EA409D397469}"/>
              </a:ext>
            </a:extLst>
          </p:cNvPr>
          <p:cNvSpPr txBox="1"/>
          <p:nvPr/>
        </p:nvSpPr>
        <p:spPr>
          <a:xfrm>
            <a:off x="546652" y="1372955"/>
            <a:ext cx="11430000" cy="5477397"/>
          </a:xfrm>
          <a:prstGeom prst="rect">
            <a:avLst/>
          </a:prstGeom>
          <a:noFill/>
        </p:spPr>
        <p:txBody>
          <a:bodyPr wrap="square">
            <a:spAutoFit/>
          </a:bodyPr>
          <a:lstStyle/>
          <a:p>
            <a:pPr algn="just" rtl="0">
              <a:spcBef>
                <a:spcPts val="0"/>
              </a:spcBef>
              <a:spcAft>
                <a:spcPts val="800"/>
              </a:spcAft>
            </a:pPr>
            <a:r>
              <a:rPr lang="en-IN" sz="1800" b="1" i="0" u="none" strike="noStrike" dirty="0">
                <a:solidFill>
                  <a:srgbClr val="000000"/>
                </a:solidFill>
                <a:effectLst/>
                <a:latin typeface="Times New Roman" panose="02020603050405020304" pitchFamily="18" charset="0"/>
              </a:rPr>
              <a:t>SOFTWARE SPECIFICATION</a:t>
            </a:r>
            <a:endParaRPr lang="en-IN" b="0" dirty="0">
              <a:effectLst/>
            </a:endParaRPr>
          </a:p>
          <a:p>
            <a:pPr algn="just" rtl="0" fontAlgn="base">
              <a:spcBef>
                <a:spcPts val="600"/>
              </a:spcBef>
              <a:spcAft>
                <a:spcPts val="0"/>
              </a:spcAft>
              <a:buFont typeface="Wingdings" panose="05000000000000000000" pitchFamily="2" charset="2"/>
              <a:buChar char="ü"/>
            </a:pPr>
            <a:r>
              <a:rPr lang="en-IN" sz="1800" b="0" i="0" u="none" strike="noStrike" dirty="0">
                <a:solidFill>
                  <a:srgbClr val="000000"/>
                </a:solidFill>
                <a:effectLst/>
                <a:latin typeface="Times New Roman" panose="02020603050405020304" pitchFamily="18" charset="0"/>
              </a:rPr>
              <a:t>Operating system: Windows 11 </a:t>
            </a:r>
            <a:endParaRPr lang="en-IN" sz="1800" b="1" u="sng" dirty="0">
              <a:solidFill>
                <a:srgbClr val="000000"/>
              </a:solidFill>
              <a:latin typeface="Noto Sans Symbols"/>
            </a:endParaRPr>
          </a:p>
          <a:p>
            <a:pPr algn="just" rtl="0" fontAlgn="base">
              <a:spcBef>
                <a:spcPts val="0"/>
              </a:spcBef>
              <a:spcAft>
                <a:spcPts val="0"/>
              </a:spcAft>
              <a:buFont typeface="Wingdings" panose="05000000000000000000" pitchFamily="2" charset="2"/>
              <a:buChar char="ü"/>
            </a:pPr>
            <a:r>
              <a:rPr lang="en-IN" sz="1800" b="0" i="0" u="none" strike="noStrike" dirty="0">
                <a:solidFill>
                  <a:srgbClr val="000000"/>
                </a:solidFill>
                <a:effectLst/>
                <a:latin typeface="Times New Roman" panose="02020603050405020304" pitchFamily="18" charset="0"/>
              </a:rPr>
              <a:t>Front end : HTML, CSS, JavaScript.</a:t>
            </a:r>
          </a:p>
          <a:p>
            <a:pPr algn="just" rtl="0" fontAlgn="base">
              <a:spcBef>
                <a:spcPts val="0"/>
              </a:spcBef>
              <a:spcAft>
                <a:spcPts val="0"/>
              </a:spcAft>
              <a:buFont typeface="Wingdings" panose="05000000000000000000" pitchFamily="2" charset="2"/>
              <a:buChar char="ü"/>
            </a:pPr>
            <a:r>
              <a:rPr lang="en-IN" sz="1800" b="0" i="0" u="none" strike="noStrike" dirty="0">
                <a:solidFill>
                  <a:srgbClr val="000000"/>
                </a:solidFill>
                <a:effectLst/>
                <a:latin typeface="Times New Roman" panose="02020603050405020304" pitchFamily="18" charset="0"/>
              </a:rPr>
              <a:t>Back end : Python. </a:t>
            </a:r>
            <a:endParaRPr lang="en-IN" b="0" dirty="0">
              <a:effectLst/>
            </a:endParaRPr>
          </a:p>
          <a:p>
            <a:pPr algn="just" rtl="0" fontAlgn="base">
              <a:spcBef>
                <a:spcPts val="0"/>
              </a:spcBef>
              <a:spcAft>
                <a:spcPts val="0"/>
              </a:spcAft>
              <a:buFont typeface="Wingdings" panose="05000000000000000000" pitchFamily="2" charset="2"/>
              <a:buChar char="ü"/>
            </a:pPr>
            <a:r>
              <a:rPr lang="en-IN" sz="1800" b="0" i="0" u="none" strike="noStrike" dirty="0">
                <a:solidFill>
                  <a:srgbClr val="000000"/>
                </a:solidFill>
                <a:effectLst/>
                <a:latin typeface="Times New Roman" panose="02020603050405020304" pitchFamily="18" charset="0"/>
              </a:rPr>
              <a:t>IDE : Google Collaboratory</a:t>
            </a:r>
            <a:r>
              <a:rPr lang="en-IN" sz="1800" dirty="0">
                <a:solidFill>
                  <a:srgbClr val="000000"/>
                </a:solidFill>
                <a:latin typeface="Times New Roman" panose="02020603050405020304" pitchFamily="18" charset="0"/>
              </a:rPr>
              <a:t>.</a:t>
            </a:r>
            <a:endParaRPr lang="en-IN" sz="1800" b="0" i="0" u="none" strike="noStrike" dirty="0">
              <a:solidFill>
                <a:srgbClr val="000000"/>
              </a:solidFill>
              <a:effectLst/>
              <a:latin typeface="Times New Roman" panose="02020603050405020304" pitchFamily="18" charset="0"/>
            </a:endParaRPr>
          </a:p>
          <a:p>
            <a:pPr algn="just" fontAlgn="base">
              <a:spcBef>
                <a:spcPts val="0"/>
              </a:spcBef>
              <a:buFont typeface="Wingdings" panose="05000000000000000000" pitchFamily="2" charset="2"/>
              <a:buChar char="ü"/>
            </a:pPr>
            <a:r>
              <a:rPr lang="en-IN" sz="1800" b="0" i="0" u="none" strike="noStrike" dirty="0">
                <a:solidFill>
                  <a:srgbClr val="000000"/>
                </a:solidFill>
                <a:effectLst/>
                <a:latin typeface="Times New Roman" panose="02020603050405020304" pitchFamily="18" charset="0"/>
              </a:rPr>
              <a:t>Web browser : Google Chrome.</a:t>
            </a:r>
            <a:endParaRPr lang="en-IN" sz="1800" dirty="0"/>
          </a:p>
          <a:p>
            <a:pPr marL="0" indent="0" algn="just" rtl="0" fontAlgn="base">
              <a:spcBef>
                <a:spcPts val="0"/>
              </a:spcBef>
              <a:spcAft>
                <a:spcPts val="0"/>
              </a:spcAft>
              <a:buNone/>
            </a:pPr>
            <a:endParaRPr lang="en-IN" sz="1800" b="1" i="0" u="none" strike="noStrike" dirty="0">
              <a:solidFill>
                <a:srgbClr val="000000"/>
              </a:solidFill>
              <a:effectLst/>
              <a:latin typeface="Noto Sans Symbols"/>
            </a:endParaRPr>
          </a:p>
          <a:p>
            <a:pPr algn="just" rtl="0">
              <a:spcBef>
                <a:spcPts val="600"/>
              </a:spcBef>
              <a:spcAft>
                <a:spcPts val="800"/>
              </a:spcAft>
            </a:pPr>
            <a:r>
              <a:rPr lang="en-IN" sz="1800" b="1" i="0" u="none" strike="noStrike" dirty="0">
                <a:solidFill>
                  <a:srgbClr val="000000"/>
                </a:solidFill>
                <a:effectLst/>
                <a:latin typeface="Times New Roman" panose="02020603050405020304" pitchFamily="18" charset="0"/>
              </a:rPr>
              <a:t>HARDWARE SPECIFICATION</a:t>
            </a:r>
            <a:endParaRPr lang="en-IN" sz="1400" b="0" dirty="0">
              <a:effectLst/>
            </a:endParaRPr>
          </a:p>
          <a:p>
            <a:pPr marL="0" marR="0" lvl="0" indent="-285750" algn="just" defTabSz="914400" rtl="0" eaLnBrk="1" fontAlgn="base" latinLnBrk="0" hangingPunct="1">
              <a:lnSpc>
                <a:spcPct val="90000"/>
              </a:lnSpc>
              <a:spcBef>
                <a:spcPts val="0"/>
              </a:spcBef>
              <a:spcAft>
                <a:spcPts val="2400"/>
              </a:spcAft>
              <a:buClrTx/>
              <a:buSzPct val="100000"/>
              <a:buFont typeface="Wingdings" panose="05000000000000000000" pitchFamily="2" charset="2"/>
              <a:buChar char="ü"/>
              <a:tabLst/>
              <a:defRPr/>
            </a:pPr>
            <a:r>
              <a:rPr lang="en-IN" sz="1800" b="0" i="0" u="none" strike="noStrike" dirty="0">
                <a:solidFill>
                  <a:srgbClr val="000000"/>
                </a:solidFill>
                <a:effectLst/>
                <a:latin typeface="Times New Roman" panose="02020603050405020304" pitchFamily="18" charset="0"/>
              </a:rPr>
              <a:t>Processor : </a:t>
            </a:r>
            <a:r>
              <a:rPr kumimoji="0" lang="en-IN" sz="1800" b="0" i="0" u="none" strike="noStrike" kern="1200" cap="none" spc="0" normalizeH="0" baseline="0" noProof="0" dirty="0">
                <a:ln>
                  <a:noFill/>
                </a:ln>
                <a:solidFill>
                  <a:srgbClr val="000000"/>
                </a:solidFill>
                <a:effectLst/>
                <a:uLnTx/>
                <a:uFillTx/>
                <a:latin typeface="Noto Sans Symbols"/>
                <a:ea typeface="+mn-ea"/>
                <a:cs typeface="+mn-cs"/>
              </a:rPr>
              <a:t>11th Gen Intel(R) Core(TM) i3-1115G4 @ 3.00GHz   3.00 GHz</a:t>
            </a:r>
          </a:p>
          <a:p>
            <a:pPr marL="0" marR="0" lvl="0" indent="-285750" algn="just" defTabSz="914400" rtl="0" eaLnBrk="1" fontAlgn="base" latinLnBrk="0" hangingPunct="1">
              <a:lnSpc>
                <a:spcPct val="90000"/>
              </a:lnSpc>
              <a:spcBef>
                <a:spcPts val="0"/>
              </a:spcBef>
              <a:spcAft>
                <a:spcPts val="2400"/>
              </a:spcAft>
              <a:buClrTx/>
              <a:buSzPct val="100000"/>
              <a:buFont typeface="Wingdings" panose="05000000000000000000" pitchFamily="2" charset="2"/>
              <a:buChar char="ü"/>
              <a:tabLst/>
              <a:defRPr/>
            </a:pPr>
            <a:r>
              <a:rPr lang="en-IN" sz="1800" b="0" i="0" u="none" strike="noStrike" dirty="0">
                <a:solidFill>
                  <a:srgbClr val="000000"/>
                </a:solidFill>
                <a:effectLst/>
                <a:latin typeface="Times New Roman" panose="02020603050405020304" pitchFamily="18" charset="0"/>
              </a:rPr>
              <a:t>Hard disk : 1 TB</a:t>
            </a:r>
          </a:p>
          <a:p>
            <a:pPr marL="0" marR="0" lvl="0" indent="-285750" algn="just" defTabSz="914400" rtl="0" eaLnBrk="1" fontAlgn="base" latinLnBrk="0" hangingPunct="1">
              <a:lnSpc>
                <a:spcPct val="90000"/>
              </a:lnSpc>
              <a:spcBef>
                <a:spcPts val="0"/>
              </a:spcBef>
              <a:spcAft>
                <a:spcPts val="2400"/>
              </a:spcAft>
              <a:buClrTx/>
              <a:buSzPct val="100000"/>
              <a:buFont typeface="Wingdings" panose="05000000000000000000" pitchFamily="2" charset="2"/>
              <a:buChar char="ü"/>
              <a:tabLst/>
              <a:defRPr/>
            </a:pPr>
            <a:r>
              <a:rPr lang="en-IN" sz="1800" b="0" i="0" u="none" strike="noStrike" dirty="0">
                <a:solidFill>
                  <a:srgbClr val="000000"/>
                </a:solidFill>
                <a:effectLst/>
                <a:latin typeface="Times New Roman" panose="02020603050405020304" pitchFamily="18" charset="0"/>
              </a:rPr>
              <a:t>RAM : </a:t>
            </a:r>
            <a:r>
              <a:rPr kumimoji="0" lang="en-IN" sz="1800" b="0" i="0" u="none" strike="noStrike" kern="1200" cap="none" spc="0" normalizeH="0" baseline="0" noProof="0" dirty="0">
                <a:ln>
                  <a:noFill/>
                </a:ln>
                <a:solidFill>
                  <a:srgbClr val="000000"/>
                </a:solidFill>
                <a:effectLst/>
                <a:uLnTx/>
                <a:uFillTx/>
                <a:latin typeface="Noto Sans Symbols"/>
                <a:ea typeface="+mn-ea"/>
                <a:cs typeface="+mn-cs"/>
              </a:rPr>
              <a:t>8.00 GB </a:t>
            </a:r>
          </a:p>
          <a:p>
            <a:pPr marL="0" indent="-285750" algn="just" rtl="0" fontAlgn="base">
              <a:spcBef>
                <a:spcPts val="0"/>
              </a:spcBef>
              <a:spcAft>
                <a:spcPts val="0"/>
              </a:spcAft>
              <a:buFont typeface="Wingdings" panose="05000000000000000000" pitchFamily="2" charset="2"/>
              <a:buChar char="ü"/>
            </a:pPr>
            <a:r>
              <a:rPr lang="en-IN" sz="1800" b="0" i="0" u="none" strike="noStrike" dirty="0">
                <a:solidFill>
                  <a:srgbClr val="000000"/>
                </a:solidFill>
                <a:effectLst/>
                <a:latin typeface="Times New Roman" panose="02020603050405020304" pitchFamily="18" charset="0"/>
              </a:rPr>
              <a:t>Monitor :15.6” W LED DISPLAY</a:t>
            </a:r>
            <a:endParaRPr lang="en-IN" sz="1800" b="0" i="0" u="none" strike="noStrike" dirty="0">
              <a:solidFill>
                <a:srgbClr val="000000"/>
              </a:solidFill>
              <a:effectLst/>
              <a:latin typeface="Noto Sans Symbols"/>
            </a:endParaRPr>
          </a:p>
          <a:p>
            <a:pPr algn="just" rtl="0" fontAlgn="base">
              <a:spcBef>
                <a:spcPts val="0"/>
              </a:spcBef>
              <a:spcAft>
                <a:spcPts val="2400"/>
              </a:spcAft>
              <a:buFont typeface="Arial" panose="020B0604020202020204" pitchFamily="34" charset="0"/>
              <a:buChar char="•"/>
            </a:pPr>
            <a:endParaRPr lang="en-IN" sz="1800" b="0" i="0" u="none" strike="noStrike" dirty="0">
              <a:solidFill>
                <a:srgbClr val="000000"/>
              </a:solidFill>
              <a:effectLst/>
              <a:latin typeface="Noto Sans Symbols"/>
            </a:endParaRPr>
          </a:p>
          <a:p>
            <a:pPr marL="0" indent="0" algn="just" rtl="0" fontAlgn="base">
              <a:spcBef>
                <a:spcPts val="0"/>
              </a:spcBef>
              <a:spcAft>
                <a:spcPts val="0"/>
              </a:spcAft>
              <a:buNone/>
            </a:pPr>
            <a:endParaRPr lang="en-IN" sz="1800" b="1" i="0" u="none" strike="noStrike" dirty="0">
              <a:solidFill>
                <a:srgbClr val="000000"/>
              </a:solidFill>
              <a:effectLst/>
              <a:latin typeface="Noto Sans Symbols"/>
            </a:endParaRPr>
          </a:p>
        </p:txBody>
      </p:sp>
      <p:sp>
        <p:nvSpPr>
          <p:cNvPr id="8" name="Title 7">
            <a:extLst>
              <a:ext uri="{FF2B5EF4-FFF2-40B4-BE49-F238E27FC236}">
                <a16:creationId xmlns:a16="http://schemas.microsoft.com/office/drawing/2014/main" id="{68D33FB2-266C-4B69-A994-9DB1F2148A19}"/>
              </a:ext>
            </a:extLst>
          </p:cNvPr>
          <p:cNvSpPr>
            <a:spLocks noGrp="1"/>
          </p:cNvSpPr>
          <p:nvPr>
            <p:ph type="title"/>
          </p:nvPr>
        </p:nvSpPr>
        <p:spPr>
          <a:xfrm>
            <a:off x="913775" y="618517"/>
            <a:ext cx="10364451" cy="365457"/>
          </a:xfrm>
        </p:spPr>
        <p:txBody>
          <a:bodyPr>
            <a:normAutofit fontScale="90000"/>
          </a:bodyPr>
          <a:lstStyle/>
          <a:p>
            <a:r>
              <a:rPr lang="en-US" i="1" u="sng" dirty="0">
                <a:solidFill>
                  <a:srgbClr val="FF0000"/>
                </a:solidFill>
              </a:rPr>
              <a:t>System Specification</a:t>
            </a:r>
          </a:p>
        </p:txBody>
      </p:sp>
    </p:spTree>
    <p:extLst>
      <p:ext uri="{BB962C8B-B14F-4D97-AF65-F5344CB8AC3E}">
        <p14:creationId xmlns:p14="http://schemas.microsoft.com/office/powerpoint/2010/main" val="751464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E3C2-FC14-45BF-852A-B9EE9B1D251A}"/>
              </a:ext>
            </a:extLst>
          </p:cNvPr>
          <p:cNvSpPr>
            <a:spLocks noGrp="1"/>
          </p:cNvSpPr>
          <p:nvPr>
            <p:ph type="title"/>
          </p:nvPr>
        </p:nvSpPr>
        <p:spPr/>
        <p:txBody>
          <a:bodyPr>
            <a:normAutofit/>
          </a:bodyPr>
          <a:lstStyle/>
          <a:p>
            <a:r>
              <a:rPr lang="en-US" sz="3200" b="1" i="1" u="sng" cap="none" dirty="0">
                <a:solidFill>
                  <a:srgbClr val="C00000"/>
                </a:solidFill>
              </a:rPr>
              <a:t>A description of</a:t>
            </a:r>
            <a:br>
              <a:rPr lang="en-US" sz="3200" b="1" i="1" cap="none" dirty="0">
                <a:solidFill>
                  <a:srgbClr val="C00000"/>
                </a:solidFill>
              </a:rPr>
            </a:br>
            <a:r>
              <a:rPr lang="en-US" sz="3200" b="1" i="1" u="sng" cap="none" dirty="0">
                <a:solidFill>
                  <a:srgbClr val="C00000"/>
                </a:solidFill>
              </a:rPr>
              <a:t> methodology or system design or algorithms to be used</a:t>
            </a:r>
          </a:p>
        </p:txBody>
      </p:sp>
      <p:sp>
        <p:nvSpPr>
          <p:cNvPr id="3" name="Content Placeholder 2">
            <a:extLst>
              <a:ext uri="{FF2B5EF4-FFF2-40B4-BE49-F238E27FC236}">
                <a16:creationId xmlns:a16="http://schemas.microsoft.com/office/drawing/2014/main" id="{799EB039-8574-4586-963D-609CAB4AC9DD}"/>
              </a:ext>
            </a:extLst>
          </p:cNvPr>
          <p:cNvSpPr>
            <a:spLocks noGrp="1"/>
          </p:cNvSpPr>
          <p:nvPr>
            <p:ph idx="1"/>
          </p:nvPr>
        </p:nvSpPr>
        <p:spPr>
          <a:xfrm>
            <a:off x="913775" y="2367093"/>
            <a:ext cx="10364452" cy="3765350"/>
          </a:xfrm>
        </p:spPr>
        <p:txBody>
          <a:bodyPr>
            <a:normAutofit/>
          </a:bodyPr>
          <a:lstStyle/>
          <a:p>
            <a:pPr algn="just"/>
            <a:r>
              <a:rPr lang="en-US" sz="2400" cap="none" dirty="0"/>
              <a:t>Three algorithm is used to predict red wine quality where all of them uses different classification techniques.</a:t>
            </a:r>
          </a:p>
          <a:p>
            <a:pPr algn="just"/>
            <a:r>
              <a:rPr lang="en-IN" sz="2400" cap="none" dirty="0"/>
              <a:t>Accuracy of each of the algorithm is drawn out using confusion matrix and corresponding classification report is also generated.</a:t>
            </a:r>
          </a:p>
          <a:p>
            <a:pPr marL="0" indent="0">
              <a:buNone/>
            </a:pPr>
            <a:endParaRPr lang="en-US" sz="2400" cap="none" dirty="0"/>
          </a:p>
          <a:p>
            <a:pPr marL="0" indent="0">
              <a:buNone/>
            </a:pPr>
            <a:r>
              <a:rPr lang="en-US" sz="2400" cap="none" dirty="0"/>
              <a:t>Techniques used are as given below.</a:t>
            </a:r>
          </a:p>
          <a:p>
            <a:pPr marL="0" indent="0">
              <a:buNone/>
            </a:pPr>
            <a:endParaRPr lang="en-US" sz="2800" cap="none" dirty="0"/>
          </a:p>
        </p:txBody>
      </p:sp>
    </p:spTree>
    <p:extLst>
      <p:ext uri="{BB962C8B-B14F-4D97-AF65-F5344CB8AC3E}">
        <p14:creationId xmlns:p14="http://schemas.microsoft.com/office/powerpoint/2010/main" val="3388267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A77F9C-5B0B-4071-954B-E89A1D87D6EF}"/>
              </a:ext>
            </a:extLst>
          </p:cNvPr>
          <p:cNvSpPr txBox="1"/>
          <p:nvPr/>
        </p:nvSpPr>
        <p:spPr>
          <a:xfrm>
            <a:off x="934278" y="1136664"/>
            <a:ext cx="8480562" cy="4955203"/>
          </a:xfrm>
          <a:prstGeom prst="rect">
            <a:avLst/>
          </a:prstGeom>
          <a:noFill/>
        </p:spPr>
        <p:txBody>
          <a:bodyPr wrap="square">
            <a:spAutoFit/>
          </a:bodyPr>
          <a:lstStyle/>
          <a:p>
            <a:pPr marL="0" indent="0">
              <a:buNone/>
            </a:pPr>
            <a:r>
              <a:rPr lang="en-US" sz="2400" b="1" i="1" u="sng" dirty="0">
                <a:solidFill>
                  <a:srgbClr val="FF0000"/>
                </a:solidFill>
              </a:rPr>
              <a:t>• </a:t>
            </a:r>
            <a:r>
              <a:rPr lang="en-US" sz="3200" b="1" i="1" u="sng" dirty="0">
                <a:solidFill>
                  <a:srgbClr val="C00000"/>
                </a:solidFill>
              </a:rPr>
              <a:t>Naive Bayes Algorithm</a:t>
            </a:r>
            <a:r>
              <a:rPr lang="en-US" sz="3200" dirty="0">
                <a:solidFill>
                  <a:srgbClr val="C00000"/>
                </a:solidFill>
              </a:rPr>
              <a:t>:</a:t>
            </a:r>
          </a:p>
          <a:p>
            <a:pPr algn="just">
              <a:buFont typeface="Wingdings" panose="05000000000000000000" pitchFamily="2" charset="2"/>
              <a:buChar char="q"/>
            </a:pPr>
            <a:endParaRPr lang="en-US" sz="2400" b="0" i="0" dirty="0">
              <a:solidFill>
                <a:srgbClr val="FF0000"/>
              </a:solidFill>
              <a:effectLst/>
            </a:endParaRPr>
          </a:p>
          <a:p>
            <a:pPr algn="just">
              <a:buFont typeface="Wingdings" panose="05000000000000000000" pitchFamily="2" charset="2"/>
              <a:buChar char="q"/>
            </a:pPr>
            <a:r>
              <a:rPr lang="en-US" sz="2400" b="0" i="0" dirty="0">
                <a:solidFill>
                  <a:schemeClr val="tx1"/>
                </a:solidFill>
                <a:effectLst/>
              </a:rPr>
              <a:t>Naïve Bayes algorithm is a supervised learning algorithm, which is based on </a:t>
            </a:r>
            <a:r>
              <a:rPr lang="en-US" sz="2400" b="1" i="0" dirty="0">
                <a:solidFill>
                  <a:schemeClr val="tx1"/>
                </a:solidFill>
                <a:effectLst/>
              </a:rPr>
              <a:t>Bayes theorem</a:t>
            </a:r>
            <a:r>
              <a:rPr lang="en-US" sz="2400" b="0" i="0" dirty="0">
                <a:solidFill>
                  <a:schemeClr val="tx1"/>
                </a:solidFill>
                <a:effectLst/>
              </a:rPr>
              <a:t> and used for solving classification problems.</a:t>
            </a:r>
          </a:p>
          <a:p>
            <a:pPr algn="just"/>
            <a:endParaRPr lang="en-US" sz="2400" b="0" i="0" dirty="0">
              <a:solidFill>
                <a:schemeClr val="tx1"/>
              </a:solidFill>
              <a:effectLst/>
            </a:endParaRPr>
          </a:p>
          <a:p>
            <a:pPr algn="just">
              <a:buFont typeface="Wingdings" panose="05000000000000000000" pitchFamily="2" charset="2"/>
              <a:buChar char="q"/>
            </a:pPr>
            <a:r>
              <a:rPr lang="en-US" sz="2400" b="0" i="0" dirty="0">
                <a:solidFill>
                  <a:srgbClr val="000000"/>
                </a:solidFill>
                <a:effectLst/>
              </a:rPr>
              <a:t>Naïve Bayes Classifier is one of the simple and most effective Classification algorithms which helps in building the fast machine learning models that can make quick predictions.</a:t>
            </a:r>
          </a:p>
          <a:p>
            <a:pPr algn="just"/>
            <a:endParaRPr lang="en-US" sz="2400" b="0" i="0" dirty="0">
              <a:solidFill>
                <a:srgbClr val="000000"/>
              </a:solidFill>
              <a:effectLst/>
            </a:endParaRPr>
          </a:p>
          <a:p>
            <a:pPr algn="just">
              <a:buFont typeface="Wingdings" panose="05000000000000000000" pitchFamily="2" charset="2"/>
              <a:buChar char="q"/>
            </a:pPr>
            <a:r>
              <a:rPr lang="en-US" sz="2400" i="0" dirty="0">
                <a:solidFill>
                  <a:schemeClr val="tx1"/>
                </a:solidFill>
                <a:effectLst/>
              </a:rPr>
              <a:t>It is a probabilistic classifier, which means it predicts on the basis of the probability of an object.</a:t>
            </a:r>
          </a:p>
          <a:p>
            <a:pPr marL="0" indent="0">
              <a:buNone/>
            </a:pPr>
            <a:r>
              <a:rPr lang="en-US" sz="2000" dirty="0"/>
              <a:t> </a:t>
            </a:r>
          </a:p>
        </p:txBody>
      </p:sp>
    </p:spTree>
    <p:extLst>
      <p:ext uri="{BB962C8B-B14F-4D97-AF65-F5344CB8AC3E}">
        <p14:creationId xmlns:p14="http://schemas.microsoft.com/office/powerpoint/2010/main" val="1673311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68AF65-3B5B-4F58-A9A7-7E1AF9ABB46B}"/>
              </a:ext>
            </a:extLst>
          </p:cNvPr>
          <p:cNvSpPr txBox="1"/>
          <p:nvPr/>
        </p:nvSpPr>
        <p:spPr>
          <a:xfrm>
            <a:off x="496957" y="599664"/>
            <a:ext cx="10754139" cy="5663089"/>
          </a:xfrm>
          <a:prstGeom prst="rect">
            <a:avLst/>
          </a:prstGeom>
          <a:noFill/>
        </p:spPr>
        <p:txBody>
          <a:bodyPr wrap="square">
            <a:spAutoFit/>
          </a:bodyPr>
          <a:lstStyle/>
          <a:p>
            <a:pPr marL="0" indent="0">
              <a:buNone/>
            </a:pPr>
            <a:r>
              <a:rPr lang="en-US" sz="2400" b="1" i="1" u="sng" dirty="0">
                <a:solidFill>
                  <a:srgbClr val="C00000"/>
                </a:solidFill>
              </a:rPr>
              <a:t>   Support Vector Machine</a:t>
            </a:r>
            <a:r>
              <a:rPr lang="en-US" sz="2400" dirty="0">
                <a:solidFill>
                  <a:srgbClr val="C00000"/>
                </a:solidFill>
              </a:rPr>
              <a:t>:</a:t>
            </a:r>
          </a:p>
          <a:p>
            <a:pPr marL="0" indent="0">
              <a:buNone/>
            </a:pPr>
            <a:endParaRPr lang="en-US" dirty="0"/>
          </a:p>
          <a:p>
            <a:pPr marL="285750" indent="-285750">
              <a:buFont typeface="Wingdings" panose="05000000000000000000" pitchFamily="2" charset="2"/>
              <a:buChar char="q"/>
            </a:pPr>
            <a:r>
              <a:rPr lang="en-US" sz="2000" dirty="0"/>
              <a:t>This technique was taken from factual learning theory by Vapnik and Chervonenkis.</a:t>
            </a:r>
          </a:p>
          <a:p>
            <a:endParaRPr lang="en-US" sz="2000" dirty="0"/>
          </a:p>
          <a:p>
            <a:pPr marL="285750" indent="-285750">
              <a:buFont typeface="Wingdings" panose="05000000000000000000" pitchFamily="2" charset="2"/>
              <a:buChar char="q"/>
            </a:pPr>
            <a:r>
              <a:rPr lang="en-US" sz="2000" dirty="0"/>
              <a:t>This technique is utilized for the characterization of both nonlinear and linear information. It utilizes a nonlinear mapping to change the primary preparing information into a higher estimation. </a:t>
            </a:r>
          </a:p>
          <a:p>
            <a:endParaRPr lang="en-US" sz="2000" dirty="0"/>
          </a:p>
          <a:p>
            <a:pPr marL="285750" indent="-285750">
              <a:buFont typeface="Wingdings" panose="05000000000000000000" pitchFamily="2" charset="2"/>
              <a:buChar char="q"/>
            </a:pPr>
            <a:r>
              <a:rPr lang="en-US" sz="2000" dirty="0"/>
              <a:t>It scans for the linear optimal isolating hyperplane in this new estimation.</a:t>
            </a:r>
          </a:p>
          <a:p>
            <a:endParaRPr lang="en-US" sz="2000" dirty="0"/>
          </a:p>
          <a:p>
            <a:pPr marL="285750" indent="-285750">
              <a:buFont typeface="Wingdings" panose="05000000000000000000" pitchFamily="2" charset="2"/>
              <a:buChar char="q"/>
            </a:pPr>
            <a:r>
              <a:rPr lang="en-US" sz="2000" dirty="0"/>
              <a:t> A hyperplane can isolate information from two classes, with a reasonable nonlinear mapping to adequately high estimation.</a:t>
            </a:r>
          </a:p>
          <a:p>
            <a:endParaRPr lang="en-US" sz="2000" dirty="0"/>
          </a:p>
          <a:p>
            <a:pPr marL="285750" indent="-285750">
              <a:buFont typeface="Wingdings" panose="05000000000000000000" pitchFamily="2" charset="2"/>
              <a:buChar char="q"/>
            </a:pPr>
            <a:r>
              <a:rPr lang="en-US" sz="2000" dirty="0"/>
              <a:t>The SVM uses support vectors and edges to find this hyperplane.</a:t>
            </a:r>
          </a:p>
          <a:p>
            <a:endParaRPr lang="en-US" sz="2000" dirty="0"/>
          </a:p>
          <a:p>
            <a:pPr marL="285750" indent="-285750">
              <a:buFont typeface="Wingdings" panose="05000000000000000000" pitchFamily="2" charset="2"/>
              <a:buChar char="q"/>
            </a:pPr>
            <a:r>
              <a:rPr lang="en-US" sz="2000" dirty="0"/>
              <a:t>A SVM model is a portrayal of the models as point in space, mapped with the goal that instances of the different classes are isolated by a gap that is as wide as would be prudent. </a:t>
            </a:r>
          </a:p>
          <a:p>
            <a:endParaRPr lang="en-US" sz="2000" dirty="0"/>
          </a:p>
          <a:p>
            <a:pPr marL="285750" indent="-285750">
              <a:buFont typeface="Wingdings" panose="05000000000000000000" pitchFamily="2" charset="2"/>
              <a:buChar char="q"/>
            </a:pPr>
            <a:r>
              <a:rPr lang="en-US" sz="2000" dirty="0"/>
              <a:t>SVM can play out a nonlinear type of classification. </a:t>
            </a:r>
          </a:p>
        </p:txBody>
      </p:sp>
    </p:spTree>
    <p:extLst>
      <p:ext uri="{BB962C8B-B14F-4D97-AF65-F5344CB8AC3E}">
        <p14:creationId xmlns:p14="http://schemas.microsoft.com/office/powerpoint/2010/main" val="2767423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94485E-A402-4E8F-B845-D3B5699F8716}"/>
              </a:ext>
            </a:extLst>
          </p:cNvPr>
          <p:cNvSpPr txBox="1"/>
          <p:nvPr/>
        </p:nvSpPr>
        <p:spPr>
          <a:xfrm>
            <a:off x="914401" y="1161008"/>
            <a:ext cx="8649527" cy="4124206"/>
          </a:xfrm>
          <a:prstGeom prst="rect">
            <a:avLst/>
          </a:prstGeom>
          <a:noFill/>
        </p:spPr>
        <p:txBody>
          <a:bodyPr wrap="square">
            <a:spAutoFit/>
          </a:bodyPr>
          <a:lstStyle/>
          <a:p>
            <a:r>
              <a:rPr lang="en-US" sz="2800" b="1" i="1" u="sng" dirty="0">
                <a:solidFill>
                  <a:srgbClr val="C00000"/>
                </a:solidFill>
              </a:rPr>
              <a:t>Random Forest:</a:t>
            </a:r>
          </a:p>
          <a:p>
            <a:endParaRPr lang="en-US" b="1" i="1" u="sng" dirty="0"/>
          </a:p>
          <a:p>
            <a:pPr marL="285750" indent="-285750" algn="just">
              <a:buFont typeface="Wingdings" panose="05000000000000000000" pitchFamily="2" charset="2"/>
              <a:buChar char="Ø"/>
            </a:pPr>
            <a:r>
              <a:rPr lang="en-US" sz="2400" dirty="0"/>
              <a:t>Random Forest algorithms are used for classification as well as regression. </a:t>
            </a:r>
          </a:p>
          <a:p>
            <a:pPr marL="285750" indent="-285750" algn="just">
              <a:buFont typeface="Wingdings" panose="05000000000000000000" pitchFamily="2" charset="2"/>
              <a:buChar char="Ø"/>
            </a:pPr>
            <a:r>
              <a:rPr lang="en-US" sz="2400" dirty="0"/>
              <a:t>It creates a tree for the data and makes prediction based on that.</a:t>
            </a:r>
          </a:p>
          <a:p>
            <a:pPr marL="285750" indent="-285750" algn="just">
              <a:buFont typeface="Wingdings" panose="05000000000000000000" pitchFamily="2" charset="2"/>
              <a:buChar char="Ø"/>
            </a:pPr>
            <a:r>
              <a:rPr lang="en-US" sz="2400" dirty="0"/>
              <a:t>Random Forest algorithm can be used on large datasets and can produce the same result even when large sets record values are missing. </a:t>
            </a:r>
          </a:p>
          <a:p>
            <a:pPr marL="285750" indent="-285750" algn="just">
              <a:buFont typeface="Wingdings" panose="05000000000000000000" pitchFamily="2" charset="2"/>
              <a:buChar char="Ø"/>
            </a:pPr>
            <a:r>
              <a:rPr lang="en-US" sz="2400" dirty="0"/>
              <a:t>In random forest there are two stages, firstly create a random forest then make a prediction using a random forest classifier created in the first stage. </a:t>
            </a:r>
            <a:endParaRPr lang="en-IN" sz="2400" dirty="0"/>
          </a:p>
        </p:txBody>
      </p:sp>
    </p:spTree>
    <p:extLst>
      <p:ext uri="{BB962C8B-B14F-4D97-AF65-F5344CB8AC3E}">
        <p14:creationId xmlns:p14="http://schemas.microsoft.com/office/powerpoint/2010/main" val="2317265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990C37-CA10-4CBE-94EB-4F1F521EC1AF}"/>
              </a:ext>
            </a:extLst>
          </p:cNvPr>
          <p:cNvSpPr>
            <a:spLocks noGrp="1"/>
          </p:cNvSpPr>
          <p:nvPr>
            <p:ph type="title"/>
          </p:nvPr>
        </p:nvSpPr>
        <p:spPr>
          <a:xfrm>
            <a:off x="913774" y="499248"/>
            <a:ext cx="10364451" cy="683510"/>
          </a:xfrm>
        </p:spPr>
        <p:txBody>
          <a:bodyPr>
            <a:normAutofit/>
          </a:bodyPr>
          <a:lstStyle/>
          <a:p>
            <a:r>
              <a:rPr lang="en-US" sz="3200" b="1" i="1" u="sng" cap="none" dirty="0">
                <a:solidFill>
                  <a:srgbClr val="C00000"/>
                </a:solidFill>
              </a:rPr>
              <a:t>Confusion matrix</a:t>
            </a:r>
          </a:p>
        </p:txBody>
      </p:sp>
      <p:sp>
        <p:nvSpPr>
          <p:cNvPr id="7" name="Content Placeholder 6">
            <a:extLst>
              <a:ext uri="{FF2B5EF4-FFF2-40B4-BE49-F238E27FC236}">
                <a16:creationId xmlns:a16="http://schemas.microsoft.com/office/drawing/2014/main" id="{A21097AD-C624-418A-BBCE-E13592F2EAA5}"/>
              </a:ext>
            </a:extLst>
          </p:cNvPr>
          <p:cNvSpPr txBox="1">
            <a:spLocks noGrp="1"/>
          </p:cNvSpPr>
          <p:nvPr>
            <p:ph sz="quarter" idx="13"/>
          </p:nvPr>
        </p:nvSpPr>
        <p:spPr>
          <a:xfrm>
            <a:off x="913774" y="1971308"/>
            <a:ext cx="3687417" cy="3646319"/>
          </a:xfrm>
          <a:prstGeom prst="rect">
            <a:avLst/>
          </a:prstGeom>
          <a:noFill/>
        </p:spPr>
        <p:txBody>
          <a:bodyPr wrap="square">
            <a:spAutoFit/>
          </a:bodyPr>
          <a:lstStyle/>
          <a:p>
            <a:pPr algn="just"/>
            <a:r>
              <a:rPr lang="en-US" dirty="0"/>
              <a:t>A confusion matrix is a table that is often used to describe the performance of a classification model (or "classifier") on a set of test data for which the true values are known.</a:t>
            </a:r>
          </a:p>
          <a:p>
            <a:r>
              <a:rPr lang="en-IN" dirty="0"/>
              <a:t>   </a:t>
            </a:r>
          </a:p>
          <a:p>
            <a:endParaRPr lang="en-US" dirty="0"/>
          </a:p>
        </p:txBody>
      </p:sp>
      <p:pic>
        <p:nvPicPr>
          <p:cNvPr id="8" name="Picture 7">
            <a:extLst>
              <a:ext uri="{FF2B5EF4-FFF2-40B4-BE49-F238E27FC236}">
                <a16:creationId xmlns:a16="http://schemas.microsoft.com/office/drawing/2014/main" id="{AA966F5B-A44E-48B9-9BAC-E87417B22047}"/>
              </a:ext>
            </a:extLst>
          </p:cNvPr>
          <p:cNvPicPr>
            <a:picLocks noChangeAspect="1"/>
          </p:cNvPicPr>
          <p:nvPr/>
        </p:nvPicPr>
        <p:blipFill>
          <a:blip r:embed="rId2"/>
          <a:stretch>
            <a:fillRect/>
          </a:stretch>
        </p:blipFill>
        <p:spPr>
          <a:xfrm>
            <a:off x="5168348" y="2087217"/>
            <a:ext cx="6818243" cy="4373217"/>
          </a:xfrm>
          <a:prstGeom prst="rect">
            <a:avLst/>
          </a:prstGeom>
        </p:spPr>
      </p:pic>
    </p:spTree>
    <p:extLst>
      <p:ext uri="{BB962C8B-B14F-4D97-AF65-F5344CB8AC3E}">
        <p14:creationId xmlns:p14="http://schemas.microsoft.com/office/powerpoint/2010/main" val="3694929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7C29-D92D-4392-A922-C6551AF40A01}"/>
              </a:ext>
            </a:extLst>
          </p:cNvPr>
          <p:cNvSpPr>
            <a:spLocks noGrp="1"/>
          </p:cNvSpPr>
          <p:nvPr>
            <p:ph type="title"/>
          </p:nvPr>
        </p:nvSpPr>
        <p:spPr>
          <a:xfrm>
            <a:off x="838200" y="365125"/>
            <a:ext cx="10515600" cy="666233"/>
          </a:xfrm>
        </p:spPr>
        <p:txBody>
          <a:bodyPr>
            <a:normAutofit/>
          </a:bodyPr>
          <a:lstStyle/>
          <a:p>
            <a:r>
              <a:rPr lang="en-US" sz="2400" u="sng" cap="none" dirty="0">
                <a:solidFill>
                  <a:srgbClr val="C00000"/>
                </a:solidFill>
              </a:rPr>
              <a:t>Tools, Frameworks or Programming Language(s) etc.</a:t>
            </a:r>
          </a:p>
        </p:txBody>
      </p:sp>
      <p:sp>
        <p:nvSpPr>
          <p:cNvPr id="3" name="Content Placeholder 2">
            <a:extLst>
              <a:ext uri="{FF2B5EF4-FFF2-40B4-BE49-F238E27FC236}">
                <a16:creationId xmlns:a16="http://schemas.microsoft.com/office/drawing/2014/main" id="{8A19AED4-C5B6-4530-B733-80C9F0436D11}"/>
              </a:ext>
            </a:extLst>
          </p:cNvPr>
          <p:cNvSpPr>
            <a:spLocks noGrp="1"/>
          </p:cNvSpPr>
          <p:nvPr>
            <p:ph idx="1"/>
          </p:nvPr>
        </p:nvSpPr>
        <p:spPr>
          <a:xfrm>
            <a:off x="838200" y="1541721"/>
            <a:ext cx="10515600" cy="4635242"/>
          </a:xfrm>
        </p:spPr>
        <p:txBody>
          <a:bodyPr>
            <a:normAutofit/>
          </a:bodyPr>
          <a:lstStyle/>
          <a:p>
            <a:pPr marL="0" indent="0">
              <a:buNone/>
            </a:pPr>
            <a:r>
              <a:rPr lang="en-US" sz="2400" cap="none" dirty="0"/>
              <a:t>Front end and Backend tools:</a:t>
            </a:r>
          </a:p>
          <a:p>
            <a:pPr marL="0" indent="0">
              <a:buNone/>
            </a:pPr>
            <a:r>
              <a:rPr lang="en-US" sz="2400" cap="none" dirty="0"/>
              <a:t>                             front end : </a:t>
            </a:r>
            <a:r>
              <a:rPr lang="en-US" sz="2400" cap="none" dirty="0" err="1"/>
              <a:t>html,css,javascript</a:t>
            </a:r>
            <a:r>
              <a:rPr lang="en-US" sz="2400" cap="none" dirty="0"/>
              <a:t> </a:t>
            </a:r>
          </a:p>
          <a:p>
            <a:pPr marL="0" indent="0">
              <a:buNone/>
            </a:pPr>
            <a:r>
              <a:rPr lang="en-US" sz="2400" cap="none" dirty="0"/>
              <a:t>                             back end : python</a:t>
            </a:r>
          </a:p>
          <a:p>
            <a:pPr marL="0" indent="0">
              <a:buNone/>
            </a:pPr>
            <a:r>
              <a:rPr lang="en-US" sz="2400" cap="none" dirty="0"/>
              <a:t>Working environment:</a:t>
            </a:r>
          </a:p>
          <a:p>
            <a:pPr marL="0" indent="0">
              <a:buNone/>
            </a:pPr>
            <a:r>
              <a:rPr lang="en-US" sz="2400" cap="none" dirty="0"/>
              <a:t>                               google </a:t>
            </a:r>
            <a:r>
              <a:rPr lang="en-US" sz="2400" cap="none" dirty="0" err="1"/>
              <a:t>colab</a:t>
            </a:r>
            <a:r>
              <a:rPr lang="en-US" sz="2400" cap="none" dirty="0"/>
              <a:t> and PyCharm</a:t>
            </a:r>
          </a:p>
        </p:txBody>
      </p:sp>
    </p:spTree>
    <p:extLst>
      <p:ext uri="{BB962C8B-B14F-4D97-AF65-F5344CB8AC3E}">
        <p14:creationId xmlns:p14="http://schemas.microsoft.com/office/powerpoint/2010/main" val="1594216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6A18-0C50-4ED4-833F-81767D4F743E}"/>
              </a:ext>
            </a:extLst>
          </p:cNvPr>
          <p:cNvSpPr>
            <a:spLocks noGrp="1"/>
          </p:cNvSpPr>
          <p:nvPr>
            <p:ph type="title"/>
          </p:nvPr>
        </p:nvSpPr>
        <p:spPr>
          <a:xfrm>
            <a:off x="913775" y="618518"/>
            <a:ext cx="10364451" cy="444970"/>
          </a:xfrm>
        </p:spPr>
        <p:txBody>
          <a:bodyPr>
            <a:normAutofit fontScale="90000"/>
          </a:bodyPr>
          <a:lstStyle/>
          <a:p>
            <a:r>
              <a:rPr lang="en-US" sz="3200" b="1" i="1" u="sng" cap="none" dirty="0">
                <a:solidFill>
                  <a:srgbClr val="C00000"/>
                </a:solidFill>
              </a:rPr>
              <a:t>Datasets if any</a:t>
            </a:r>
            <a:r>
              <a:rPr lang="en-US" sz="2400" i="1" u="sng" dirty="0">
                <a:solidFill>
                  <a:srgbClr val="C00000"/>
                </a:solidFill>
              </a:rPr>
              <a:t>.</a:t>
            </a:r>
          </a:p>
        </p:txBody>
      </p:sp>
      <p:sp>
        <p:nvSpPr>
          <p:cNvPr id="4" name="Content Placeholder 3">
            <a:extLst>
              <a:ext uri="{FF2B5EF4-FFF2-40B4-BE49-F238E27FC236}">
                <a16:creationId xmlns:a16="http://schemas.microsoft.com/office/drawing/2014/main" id="{327759F0-8241-4ED8-892E-B7F44377C9D9}"/>
              </a:ext>
            </a:extLst>
          </p:cNvPr>
          <p:cNvSpPr>
            <a:spLocks noGrp="1"/>
          </p:cNvSpPr>
          <p:nvPr>
            <p:ph idx="1"/>
          </p:nvPr>
        </p:nvSpPr>
        <p:spPr>
          <a:xfrm>
            <a:off x="685175" y="1462630"/>
            <a:ext cx="10364452" cy="6180561"/>
          </a:xfrm>
        </p:spPr>
        <p:txBody>
          <a:bodyPr>
            <a:noAutofit/>
          </a:bodyPr>
          <a:lstStyle/>
          <a:p>
            <a:pPr marL="0" indent="0">
              <a:buNone/>
            </a:pPr>
            <a:r>
              <a:rPr lang="en-US" sz="1800" dirty="0"/>
              <a:t>Here we used the red wine quality prediction dataset that is available in the kaggle website for our analysis. This dataset consists of total 12 attributes. The complete description of the attributes used in the proposed work is given below: </a:t>
            </a:r>
          </a:p>
          <a:p>
            <a:pPr marL="0" indent="0">
              <a:buNone/>
            </a:pPr>
            <a:endParaRPr lang="en-US" sz="1800" dirty="0"/>
          </a:p>
          <a:p>
            <a:pPr marL="0" indent="0">
              <a:buNone/>
            </a:pPr>
            <a:r>
              <a:rPr lang="en-US" sz="1800" b="0" i="0" dirty="0">
                <a:effectLst/>
              </a:rPr>
              <a:t>Input variables (based on physicochemical tests):</a:t>
            </a:r>
            <a:br>
              <a:rPr lang="en-US" sz="1800" dirty="0"/>
            </a:br>
            <a:br>
              <a:rPr lang="en-US" sz="1800" dirty="0"/>
            </a:br>
            <a:r>
              <a:rPr lang="en-US" sz="1800" b="0" i="0" dirty="0">
                <a:effectLst/>
              </a:rPr>
              <a:t>1 - fixed acidity     : Non-volatile acids that don’t evaporate easily</a:t>
            </a:r>
            <a:br>
              <a:rPr lang="en-US" sz="1800" dirty="0"/>
            </a:br>
            <a:br>
              <a:rPr lang="en-US" sz="1800" dirty="0"/>
            </a:br>
            <a:r>
              <a:rPr lang="en-US" sz="1800" b="0" i="0" dirty="0">
                <a:effectLst/>
              </a:rPr>
              <a:t>2 - volatile acidity : acetic acid content which leading to an unpleasant vinegar taste</a:t>
            </a:r>
            <a:br>
              <a:rPr lang="en-US" sz="1800" dirty="0"/>
            </a:br>
            <a:br>
              <a:rPr lang="en-US" sz="1800" dirty="0"/>
            </a:br>
            <a:r>
              <a:rPr lang="en-US" sz="1800" b="0" i="0" dirty="0">
                <a:effectLst/>
              </a:rPr>
              <a:t>3 - citric acid          : acts as a preservative to increase acidity</a:t>
            </a:r>
            <a:br>
              <a:rPr lang="en-US" sz="1800" dirty="0"/>
            </a:br>
            <a:br>
              <a:rPr lang="en-US" sz="1800" dirty="0"/>
            </a:br>
            <a:r>
              <a:rPr lang="en-US" sz="1800" b="0" i="0" dirty="0">
                <a:effectLst/>
              </a:rPr>
              <a:t>4 - residual sugar  : amount of sugar remains after fermentation stops</a:t>
            </a:r>
            <a:br>
              <a:rPr lang="en-US" sz="1800" dirty="0"/>
            </a:br>
            <a:br>
              <a:rPr lang="en-US" sz="1800" dirty="0"/>
            </a:br>
            <a:r>
              <a:rPr lang="en-US" sz="1800" b="0" i="0" dirty="0">
                <a:effectLst/>
              </a:rPr>
              <a:t>5 – chlorides          : Amount </a:t>
            </a:r>
            <a:r>
              <a:rPr lang="en-US" sz="1800" dirty="0"/>
              <a:t>of salt</a:t>
            </a:r>
            <a:br>
              <a:rPr lang="en-US" sz="1800" dirty="0"/>
            </a:br>
            <a:br>
              <a:rPr lang="en-US" sz="1800" dirty="0"/>
            </a:br>
            <a:br>
              <a:rPr lang="en-US" sz="1800" dirty="0"/>
            </a:br>
            <a:br>
              <a:rPr lang="en-US" sz="1800" dirty="0"/>
            </a:br>
            <a:endParaRPr lang="en-US" sz="1800" dirty="0"/>
          </a:p>
        </p:txBody>
      </p:sp>
    </p:spTree>
    <p:extLst>
      <p:ext uri="{BB962C8B-B14F-4D97-AF65-F5344CB8AC3E}">
        <p14:creationId xmlns:p14="http://schemas.microsoft.com/office/powerpoint/2010/main" val="129186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24638-2CB1-4F32-BB25-80527185F2B2}"/>
              </a:ext>
            </a:extLst>
          </p:cNvPr>
          <p:cNvSpPr txBox="1"/>
          <p:nvPr/>
        </p:nvSpPr>
        <p:spPr>
          <a:xfrm>
            <a:off x="775252" y="1305342"/>
            <a:ext cx="8371232" cy="5016758"/>
          </a:xfrm>
          <a:prstGeom prst="rect">
            <a:avLst/>
          </a:prstGeom>
          <a:noFill/>
        </p:spPr>
        <p:txBody>
          <a:bodyPr wrap="square">
            <a:spAutoFit/>
          </a:bodyPr>
          <a:lstStyle/>
          <a:p>
            <a:r>
              <a:rPr lang="en-US" sz="2000" b="0" i="0" dirty="0">
                <a:effectLst/>
                <a:latin typeface="Inter"/>
              </a:rPr>
              <a:t>6 - free sulfur dioxide  : It prevent microbial growth and the oxidation of wine</a:t>
            </a:r>
            <a:br>
              <a:rPr lang="en-US" sz="2000" dirty="0"/>
            </a:br>
            <a:br>
              <a:rPr lang="en-US" sz="2000" dirty="0"/>
            </a:br>
            <a:r>
              <a:rPr lang="en-US" sz="2000" b="0" i="0" dirty="0">
                <a:effectLst/>
                <a:latin typeface="Inter"/>
              </a:rPr>
              <a:t>7 - total sulfur dioxide : Amount of SO2(Sulphur Dioxide)</a:t>
            </a:r>
            <a:br>
              <a:rPr lang="en-US" sz="2000" dirty="0"/>
            </a:br>
            <a:br>
              <a:rPr lang="en-US" sz="2000" dirty="0"/>
            </a:br>
            <a:r>
              <a:rPr lang="en-US" sz="2000" b="0" i="0" dirty="0">
                <a:effectLst/>
                <a:latin typeface="Inter"/>
              </a:rPr>
              <a:t>8 – density                     : Sweeter wines have a higher density</a:t>
            </a:r>
            <a:br>
              <a:rPr lang="en-US" sz="2000" dirty="0"/>
            </a:br>
            <a:br>
              <a:rPr lang="en-US" sz="2000" dirty="0"/>
            </a:br>
            <a:r>
              <a:rPr lang="en-US" sz="2000" b="0" i="0" dirty="0">
                <a:effectLst/>
                <a:latin typeface="Inter"/>
              </a:rPr>
              <a:t>9 – pH                             : Level of acidity</a:t>
            </a:r>
            <a:br>
              <a:rPr lang="en-US" sz="2000" dirty="0"/>
            </a:br>
            <a:br>
              <a:rPr lang="en-US" sz="2000" dirty="0"/>
            </a:br>
            <a:r>
              <a:rPr lang="en-US" sz="2000" b="0" i="0" dirty="0">
                <a:effectLst/>
                <a:latin typeface="Inter"/>
              </a:rPr>
              <a:t>10 – sulphates               : </a:t>
            </a:r>
            <a:r>
              <a:rPr lang="en-US" sz="2000" dirty="0">
                <a:latin typeface="Inter"/>
              </a:rPr>
              <a:t>A </a:t>
            </a:r>
            <a:r>
              <a:rPr lang="en-US" sz="2000" b="0" i="0" dirty="0">
                <a:effectLst/>
                <a:latin typeface="Inter"/>
              </a:rPr>
              <a:t>wine addictive that contributes to SO2 levels and                  acts as an </a:t>
            </a:r>
            <a:r>
              <a:rPr lang="en-US" sz="2000" dirty="0">
                <a:latin typeface="Inter"/>
              </a:rPr>
              <a:t>antimicrobial and antioxident</a:t>
            </a:r>
            <a:br>
              <a:rPr lang="en-US" sz="2000" dirty="0"/>
            </a:br>
            <a:br>
              <a:rPr lang="en-US" sz="2000" dirty="0"/>
            </a:br>
            <a:r>
              <a:rPr lang="en-US" sz="2000" b="0" i="0" dirty="0">
                <a:effectLst/>
                <a:latin typeface="Inter"/>
              </a:rPr>
              <a:t>11 – alcohol                   : Amount of alocohol in wine</a:t>
            </a:r>
            <a:br>
              <a:rPr lang="en-US" sz="2000" dirty="0"/>
            </a:br>
            <a:br>
              <a:rPr lang="en-US" sz="2000" dirty="0"/>
            </a:br>
            <a:r>
              <a:rPr lang="en-US" sz="2000" b="0" i="0" dirty="0">
                <a:effectLst/>
                <a:latin typeface="Inter"/>
              </a:rPr>
              <a:t>Output variable (based on sensory data):</a:t>
            </a:r>
            <a:br>
              <a:rPr lang="en-US" sz="2000" dirty="0"/>
            </a:br>
            <a:br>
              <a:rPr lang="en-US" sz="2000" dirty="0"/>
            </a:br>
            <a:r>
              <a:rPr lang="en-US" sz="2000" b="0" i="0" dirty="0">
                <a:effectLst/>
                <a:latin typeface="Inter"/>
              </a:rPr>
              <a:t>12 - quality (score between 3 and </a:t>
            </a:r>
            <a:r>
              <a:rPr lang="en-US" sz="2000" dirty="0">
                <a:latin typeface="Inter"/>
              </a:rPr>
              <a:t>8</a:t>
            </a:r>
            <a:r>
              <a:rPr lang="en-US" sz="2000" b="0" i="0" dirty="0">
                <a:effectLst/>
                <a:latin typeface="Inter"/>
              </a:rPr>
              <a:t>)</a:t>
            </a:r>
            <a:endParaRPr lang="en-US" sz="2000" dirty="0"/>
          </a:p>
        </p:txBody>
      </p:sp>
    </p:spTree>
    <p:extLst>
      <p:ext uri="{BB962C8B-B14F-4D97-AF65-F5344CB8AC3E}">
        <p14:creationId xmlns:p14="http://schemas.microsoft.com/office/powerpoint/2010/main" val="4135709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E0843-20EB-4645-A90E-1CF195D86F3E}"/>
              </a:ext>
            </a:extLst>
          </p:cNvPr>
          <p:cNvSpPr>
            <a:spLocks noGrp="1"/>
          </p:cNvSpPr>
          <p:nvPr>
            <p:ph type="title"/>
          </p:nvPr>
        </p:nvSpPr>
        <p:spPr>
          <a:xfrm>
            <a:off x="913775" y="618517"/>
            <a:ext cx="10364451" cy="544361"/>
          </a:xfrm>
        </p:spPr>
        <p:txBody>
          <a:bodyPr>
            <a:normAutofit/>
          </a:bodyPr>
          <a:lstStyle/>
          <a:p>
            <a:r>
              <a:rPr lang="en-US" sz="2400" u="sng" dirty="0">
                <a:solidFill>
                  <a:srgbClr val="FF0000"/>
                </a:solidFill>
              </a:rPr>
              <a:t>Code </a:t>
            </a:r>
            <a:r>
              <a:rPr lang="en-US" sz="2400" u="sng" dirty="0" err="1">
                <a:solidFill>
                  <a:srgbClr val="FF0000"/>
                </a:solidFill>
              </a:rPr>
              <a:t>screeshots</a:t>
            </a:r>
            <a:endParaRPr lang="en-US" sz="2400" u="sng" dirty="0">
              <a:solidFill>
                <a:srgbClr val="FF0000"/>
              </a:solidFill>
            </a:endParaRPr>
          </a:p>
        </p:txBody>
      </p:sp>
      <p:pic>
        <p:nvPicPr>
          <p:cNvPr id="5" name="Picture 4">
            <a:extLst>
              <a:ext uri="{FF2B5EF4-FFF2-40B4-BE49-F238E27FC236}">
                <a16:creationId xmlns:a16="http://schemas.microsoft.com/office/drawing/2014/main" id="{DFCAC81B-BF42-46B5-B391-7B4005A5B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35" y="1374469"/>
            <a:ext cx="11767930" cy="4865014"/>
          </a:xfrm>
          <a:prstGeom prst="rect">
            <a:avLst/>
          </a:prstGeom>
        </p:spPr>
      </p:pic>
    </p:spTree>
    <p:extLst>
      <p:ext uri="{BB962C8B-B14F-4D97-AF65-F5344CB8AC3E}">
        <p14:creationId xmlns:p14="http://schemas.microsoft.com/office/powerpoint/2010/main" val="822987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8BE1A5F5-F23C-44BD-A9A0-2B17D59CDEF0}"/>
              </a:ext>
            </a:extLst>
          </p:cNvPr>
          <p:cNvSpPr>
            <a:spLocks noGrp="1"/>
          </p:cNvSpPr>
          <p:nvPr>
            <p:ph type="title"/>
          </p:nvPr>
        </p:nvSpPr>
        <p:spPr>
          <a:xfrm>
            <a:off x="708991" y="353236"/>
            <a:ext cx="10515600" cy="655601"/>
          </a:xfrm>
        </p:spPr>
        <p:txBody>
          <a:bodyPr>
            <a:normAutofit/>
          </a:bodyPr>
          <a:lstStyle/>
          <a:p>
            <a:r>
              <a:rPr lang="en-US" b="1" i="1" u="sng" cap="none" dirty="0">
                <a:solidFill>
                  <a:srgbClr val="C00000"/>
                </a:solidFill>
              </a:rPr>
              <a:t>I</a:t>
            </a:r>
            <a:r>
              <a:rPr lang="en-US" sz="3600" b="1" i="1" u="sng" cap="none" dirty="0">
                <a:solidFill>
                  <a:srgbClr val="C00000"/>
                </a:solidFill>
              </a:rPr>
              <a:t>ntroduction</a:t>
            </a:r>
          </a:p>
        </p:txBody>
      </p:sp>
      <p:sp>
        <p:nvSpPr>
          <p:cNvPr id="8" name="Content Placeholder 7">
            <a:extLst>
              <a:ext uri="{FF2B5EF4-FFF2-40B4-BE49-F238E27FC236}">
                <a16:creationId xmlns:a16="http://schemas.microsoft.com/office/drawing/2014/main" id="{3FBF73B6-BDA5-4DA5-9F45-8CED04DF4E5F}"/>
              </a:ext>
            </a:extLst>
          </p:cNvPr>
          <p:cNvSpPr>
            <a:spLocks noGrp="1"/>
          </p:cNvSpPr>
          <p:nvPr>
            <p:ph idx="1"/>
          </p:nvPr>
        </p:nvSpPr>
        <p:spPr>
          <a:xfrm>
            <a:off x="838200" y="1265274"/>
            <a:ext cx="10515600" cy="4911689"/>
          </a:xfrm>
        </p:spPr>
        <p:txBody>
          <a:bodyPr>
            <a:noAutofit/>
          </a:bodyPr>
          <a:lstStyle/>
          <a:p>
            <a:pPr>
              <a:buFont typeface="Wingdings" panose="05000000000000000000" pitchFamily="2" charset="2"/>
              <a:buChar char="Ø"/>
            </a:pPr>
            <a:r>
              <a:rPr lang="en-US" b="1" cap="none" dirty="0">
                <a:cs typeface="Times New Roman" panose="02020603050405020304" pitchFamily="18" charset="0"/>
              </a:rPr>
              <a:t>W</a:t>
            </a:r>
            <a:r>
              <a:rPr lang="en-US" b="1" i="0" cap="none" dirty="0">
                <a:effectLst/>
                <a:cs typeface="Times New Roman" panose="02020603050405020304" pitchFamily="18" charset="0"/>
              </a:rPr>
              <a:t>ine</a:t>
            </a:r>
            <a:r>
              <a:rPr lang="en-US" b="0" i="0" cap="none" dirty="0">
                <a:effectLst/>
                <a:cs typeface="Times New Roman" panose="02020603050405020304" pitchFamily="18" charset="0"/>
              </a:rPr>
              <a:t> is an alcoholic beverage made with the fermented juice of grapes.</a:t>
            </a:r>
          </a:p>
          <a:p>
            <a:pPr>
              <a:buFont typeface="Wingdings" panose="05000000000000000000" pitchFamily="2" charset="2"/>
              <a:buChar char="Ø"/>
            </a:pPr>
            <a:r>
              <a:rPr lang="en-US" cap="none" dirty="0">
                <a:cs typeface="Times New Roman" panose="02020603050405020304" pitchFamily="18" charset="0"/>
              </a:rPr>
              <a:t>Quality of wine is graded based on the taste of wine and vintage.this process is time consuming,costly and not efficient</a:t>
            </a:r>
          </a:p>
          <a:p>
            <a:pPr>
              <a:buFont typeface="Wingdings" panose="05000000000000000000" pitchFamily="2" charset="2"/>
              <a:buChar char="Ø"/>
            </a:pPr>
            <a:r>
              <a:rPr lang="en-US" cap="none" dirty="0">
                <a:cs typeface="Times New Roman" panose="02020603050405020304" pitchFamily="18" charset="0"/>
              </a:rPr>
              <a:t>A wine itself include different parameters like fixed acidity,volatile acidity,citric acid,residual sugar,chlorides,free sulphur dioxide,total sulphur dioxide,density,ph,sulphates,alcohol and quality</a:t>
            </a:r>
          </a:p>
          <a:p>
            <a:pPr>
              <a:buFont typeface="Wingdings" panose="05000000000000000000" pitchFamily="2" charset="2"/>
              <a:buChar char="Ø"/>
            </a:pPr>
            <a:r>
              <a:rPr lang="en-US" cap="none" dirty="0">
                <a:cs typeface="Times New Roman" panose="02020603050405020304" pitchFamily="18" charset="0"/>
              </a:rPr>
              <a:t>In industries,understanding the demand of wine safety testing can be complex task for the laboratory with numerous analytes and resideus to monitor</a:t>
            </a:r>
          </a:p>
          <a:p>
            <a:pPr>
              <a:buFont typeface="Wingdings" panose="05000000000000000000" pitchFamily="2" charset="2"/>
              <a:buChar char="Ø"/>
            </a:pPr>
            <a:r>
              <a:rPr lang="en-US" cap="none" dirty="0">
                <a:cs typeface="Times New Roman" panose="02020603050405020304" pitchFamily="18" charset="0"/>
              </a:rPr>
              <a:t>But,our machiene learning  prediction provide ideal solutions for the analysis of wine,which will make this whole process efficient and cheaper with less human interaction</a:t>
            </a:r>
          </a:p>
        </p:txBody>
      </p:sp>
    </p:spTree>
    <p:extLst>
      <p:ext uri="{BB962C8B-B14F-4D97-AF65-F5344CB8AC3E}">
        <p14:creationId xmlns:p14="http://schemas.microsoft.com/office/powerpoint/2010/main" val="102567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04DD3F-D6E3-4C88-BFD5-CEA182BA2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52" y="462828"/>
            <a:ext cx="9992153" cy="1419978"/>
          </a:xfrm>
          <a:prstGeom prst="rect">
            <a:avLst/>
          </a:prstGeom>
        </p:spPr>
      </p:pic>
      <p:pic>
        <p:nvPicPr>
          <p:cNvPr id="5" name="Picture 4">
            <a:extLst>
              <a:ext uri="{FF2B5EF4-FFF2-40B4-BE49-F238E27FC236}">
                <a16:creationId xmlns:a16="http://schemas.microsoft.com/office/drawing/2014/main" id="{F42BB713-A793-47BF-9824-9927B21D5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52" y="2027583"/>
            <a:ext cx="9992153" cy="4304888"/>
          </a:xfrm>
          <a:prstGeom prst="rect">
            <a:avLst/>
          </a:prstGeom>
        </p:spPr>
      </p:pic>
    </p:spTree>
    <p:extLst>
      <p:ext uri="{BB962C8B-B14F-4D97-AF65-F5344CB8AC3E}">
        <p14:creationId xmlns:p14="http://schemas.microsoft.com/office/powerpoint/2010/main" val="2645699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3ECC22-3132-4D9F-AA60-35FA9A8B3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 y="1329507"/>
            <a:ext cx="9357340" cy="5011657"/>
          </a:xfrm>
          <a:prstGeom prst="rect">
            <a:avLst/>
          </a:prstGeom>
        </p:spPr>
      </p:pic>
    </p:spTree>
    <p:extLst>
      <p:ext uri="{BB962C8B-B14F-4D97-AF65-F5344CB8AC3E}">
        <p14:creationId xmlns:p14="http://schemas.microsoft.com/office/powerpoint/2010/main" val="873926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7B92-4017-40F1-A06E-3054FD1F610C}"/>
              </a:ext>
            </a:extLst>
          </p:cNvPr>
          <p:cNvSpPr>
            <a:spLocks noGrp="1"/>
          </p:cNvSpPr>
          <p:nvPr>
            <p:ph type="title"/>
          </p:nvPr>
        </p:nvSpPr>
        <p:spPr>
          <a:xfrm>
            <a:off x="913775" y="618518"/>
            <a:ext cx="10364451" cy="507918"/>
          </a:xfrm>
        </p:spPr>
        <p:txBody>
          <a:bodyPr>
            <a:normAutofit fontScale="90000"/>
          </a:bodyPr>
          <a:lstStyle/>
          <a:p>
            <a:r>
              <a:rPr lang="en-US" dirty="0">
                <a:solidFill>
                  <a:srgbClr val="FF0000"/>
                </a:solidFill>
              </a:rPr>
              <a:t>Algorithm </a:t>
            </a:r>
          </a:p>
        </p:txBody>
      </p:sp>
      <p:sp>
        <p:nvSpPr>
          <p:cNvPr id="3" name="Content Placeholder 2">
            <a:extLst>
              <a:ext uri="{FF2B5EF4-FFF2-40B4-BE49-F238E27FC236}">
                <a16:creationId xmlns:a16="http://schemas.microsoft.com/office/drawing/2014/main" id="{430FE5E4-6E78-4573-8DE8-5F141C50E556}"/>
              </a:ext>
            </a:extLst>
          </p:cNvPr>
          <p:cNvSpPr>
            <a:spLocks noGrp="1"/>
          </p:cNvSpPr>
          <p:nvPr>
            <p:ph sz="quarter" idx="13"/>
          </p:nvPr>
        </p:nvSpPr>
        <p:spPr>
          <a:xfrm>
            <a:off x="913774" y="1600201"/>
            <a:ext cx="10363826" cy="4131364"/>
          </a:xfrm>
        </p:spPr>
        <p:txBody>
          <a:bodyPr/>
          <a:lstStyle/>
          <a:p>
            <a:r>
              <a:rPr lang="en-US" u="sng" dirty="0">
                <a:solidFill>
                  <a:srgbClr val="FF0000"/>
                </a:solidFill>
              </a:rPr>
              <a:t>Prediction on </a:t>
            </a:r>
            <a:r>
              <a:rPr lang="en-US" u="sng" dirty="0" err="1">
                <a:solidFill>
                  <a:srgbClr val="FF0000"/>
                </a:solidFill>
              </a:rPr>
              <a:t>Traning</a:t>
            </a:r>
            <a:r>
              <a:rPr lang="en-US" u="sng" dirty="0">
                <a:solidFill>
                  <a:srgbClr val="FF0000"/>
                </a:solidFill>
              </a:rPr>
              <a:t> Data</a:t>
            </a:r>
          </a:p>
          <a:p>
            <a:endParaRPr lang="en-US" u="sng" dirty="0">
              <a:solidFill>
                <a:srgbClr val="FF0000"/>
              </a:solidFill>
            </a:endParaRPr>
          </a:p>
          <a:p>
            <a:endParaRPr lang="en-US" u="sng" dirty="0">
              <a:solidFill>
                <a:srgbClr val="FF0000"/>
              </a:solidFill>
            </a:endParaRPr>
          </a:p>
        </p:txBody>
      </p:sp>
      <p:pic>
        <p:nvPicPr>
          <p:cNvPr id="5" name="Picture 4">
            <a:extLst>
              <a:ext uri="{FF2B5EF4-FFF2-40B4-BE49-F238E27FC236}">
                <a16:creationId xmlns:a16="http://schemas.microsoft.com/office/drawing/2014/main" id="{357EA1DD-44F2-49F9-B949-0B1095276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21" y="2325757"/>
            <a:ext cx="10828958" cy="3913725"/>
          </a:xfrm>
          <a:prstGeom prst="rect">
            <a:avLst/>
          </a:prstGeom>
        </p:spPr>
      </p:pic>
    </p:spTree>
    <p:extLst>
      <p:ext uri="{BB962C8B-B14F-4D97-AF65-F5344CB8AC3E}">
        <p14:creationId xmlns:p14="http://schemas.microsoft.com/office/powerpoint/2010/main" val="2926586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700B-A5D0-4D96-9665-FBA36056E8BC}"/>
              </a:ext>
            </a:extLst>
          </p:cNvPr>
          <p:cNvSpPr>
            <a:spLocks noGrp="1"/>
          </p:cNvSpPr>
          <p:nvPr>
            <p:ph type="title"/>
          </p:nvPr>
        </p:nvSpPr>
        <p:spPr>
          <a:xfrm>
            <a:off x="913775" y="618518"/>
            <a:ext cx="10364451" cy="448284"/>
          </a:xfrm>
        </p:spPr>
        <p:txBody>
          <a:bodyPr>
            <a:normAutofit/>
          </a:bodyPr>
          <a:lstStyle/>
          <a:p>
            <a:r>
              <a:rPr lang="en-US" sz="2400" dirty="0">
                <a:solidFill>
                  <a:srgbClr val="FF0000"/>
                </a:solidFill>
              </a:rPr>
              <a:t>Prediction on testing data</a:t>
            </a:r>
          </a:p>
        </p:txBody>
      </p:sp>
      <p:pic>
        <p:nvPicPr>
          <p:cNvPr id="5" name="Content Placeholder 4">
            <a:extLst>
              <a:ext uri="{FF2B5EF4-FFF2-40B4-BE49-F238E27FC236}">
                <a16:creationId xmlns:a16="http://schemas.microsoft.com/office/drawing/2014/main" id="{CA94A160-FA49-43D4-9981-7B02F29DA3B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95915" y="1875956"/>
            <a:ext cx="9800169" cy="3490262"/>
          </a:xfrm>
        </p:spPr>
      </p:pic>
    </p:spTree>
    <p:extLst>
      <p:ext uri="{BB962C8B-B14F-4D97-AF65-F5344CB8AC3E}">
        <p14:creationId xmlns:p14="http://schemas.microsoft.com/office/powerpoint/2010/main" val="274306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D5E452-041E-45C0-B83E-2FAEC8E7F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117" y="777010"/>
            <a:ext cx="7437765" cy="5303980"/>
          </a:xfrm>
          <a:prstGeom prst="rect">
            <a:avLst/>
          </a:prstGeom>
        </p:spPr>
      </p:pic>
    </p:spTree>
    <p:extLst>
      <p:ext uri="{BB962C8B-B14F-4D97-AF65-F5344CB8AC3E}">
        <p14:creationId xmlns:p14="http://schemas.microsoft.com/office/powerpoint/2010/main" val="1232585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834C0-EE12-428A-971C-5F8C82773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330" y="1078026"/>
            <a:ext cx="10379339" cy="4701947"/>
          </a:xfrm>
          <a:prstGeom prst="rect">
            <a:avLst/>
          </a:prstGeom>
        </p:spPr>
      </p:pic>
    </p:spTree>
    <p:extLst>
      <p:ext uri="{BB962C8B-B14F-4D97-AF65-F5344CB8AC3E}">
        <p14:creationId xmlns:p14="http://schemas.microsoft.com/office/powerpoint/2010/main" val="3366827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2869B0-DC9E-4E81-BEDD-328F4A209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651" y="2068712"/>
            <a:ext cx="6896698" cy="2720576"/>
          </a:xfrm>
          <a:prstGeom prst="rect">
            <a:avLst/>
          </a:prstGeom>
        </p:spPr>
      </p:pic>
    </p:spTree>
    <p:extLst>
      <p:ext uri="{BB962C8B-B14F-4D97-AF65-F5344CB8AC3E}">
        <p14:creationId xmlns:p14="http://schemas.microsoft.com/office/powerpoint/2010/main" val="918890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029BF-5C7B-4BF5-A484-FEBEA3F8F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828" y="1535266"/>
            <a:ext cx="9274344" cy="4726386"/>
          </a:xfrm>
          <a:prstGeom prst="rect">
            <a:avLst/>
          </a:prstGeom>
        </p:spPr>
      </p:pic>
    </p:spTree>
    <p:extLst>
      <p:ext uri="{BB962C8B-B14F-4D97-AF65-F5344CB8AC3E}">
        <p14:creationId xmlns:p14="http://schemas.microsoft.com/office/powerpoint/2010/main" val="3540876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CF44E-0F38-4FDB-A4EB-E1AF5E887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1676248"/>
            <a:ext cx="8779001" cy="3505504"/>
          </a:xfrm>
          <a:prstGeom prst="rect">
            <a:avLst/>
          </a:prstGeom>
        </p:spPr>
      </p:pic>
    </p:spTree>
    <p:extLst>
      <p:ext uri="{BB962C8B-B14F-4D97-AF65-F5344CB8AC3E}">
        <p14:creationId xmlns:p14="http://schemas.microsoft.com/office/powerpoint/2010/main" val="361513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C0416-5DC1-4F56-B925-B27EF480A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778" y="1725782"/>
            <a:ext cx="10196444" cy="3406435"/>
          </a:xfrm>
          <a:prstGeom prst="rect">
            <a:avLst/>
          </a:prstGeom>
        </p:spPr>
      </p:pic>
    </p:spTree>
    <p:extLst>
      <p:ext uri="{BB962C8B-B14F-4D97-AF65-F5344CB8AC3E}">
        <p14:creationId xmlns:p14="http://schemas.microsoft.com/office/powerpoint/2010/main" val="33682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39128C-9E01-45E6-8A32-7C6EE4520C7C}"/>
              </a:ext>
            </a:extLst>
          </p:cNvPr>
          <p:cNvSpPr txBox="1"/>
          <p:nvPr/>
        </p:nvSpPr>
        <p:spPr>
          <a:xfrm>
            <a:off x="872101" y="646982"/>
            <a:ext cx="8547652" cy="6124754"/>
          </a:xfrm>
          <a:prstGeom prst="rect">
            <a:avLst/>
          </a:prstGeom>
          <a:noFill/>
        </p:spPr>
        <p:txBody>
          <a:bodyPr wrap="square">
            <a:spAutoFit/>
          </a:bodyPr>
          <a:lstStyle/>
          <a:p>
            <a:pPr algn="l"/>
            <a:r>
              <a:rPr lang="en-US" sz="2000" dirty="0"/>
              <a:t>                                       </a:t>
            </a:r>
            <a:r>
              <a:rPr lang="en-US" sz="3200" u="sng" dirty="0">
                <a:solidFill>
                  <a:srgbClr val="C00000"/>
                </a:solidFill>
              </a:rPr>
              <a:t>Objectives of topic</a:t>
            </a:r>
            <a:endParaRPr lang="en-US" sz="3200" b="0" i="0" u="sng" dirty="0">
              <a:solidFill>
                <a:srgbClr val="C00000"/>
              </a:solidFill>
              <a:effectLst/>
            </a:endParaRPr>
          </a:p>
          <a:p>
            <a:pPr algn="l"/>
            <a:endParaRPr lang="en-US" sz="2000" dirty="0">
              <a:solidFill>
                <a:srgbClr val="292929"/>
              </a:solidFill>
            </a:endParaRPr>
          </a:p>
          <a:p>
            <a:pPr marL="285750" indent="-285750" algn="l">
              <a:buFont typeface="Wingdings" panose="05000000000000000000" pitchFamily="2" charset="2"/>
              <a:buChar char="q"/>
            </a:pPr>
            <a:r>
              <a:rPr lang="en-US" sz="2000" dirty="0"/>
              <a:t>Nowadays people try to lead a luxurious life. They tend to use the things either for show off or for their daily basis. These days the consumption of red wine is very common to all. So it became important to analyze the quality of red wine before its consumption to preserve human health</a:t>
            </a:r>
          </a:p>
          <a:p>
            <a:pPr marL="285750" indent="-285750" algn="l">
              <a:buFont typeface="Wingdings" panose="05000000000000000000" pitchFamily="2" charset="2"/>
              <a:buChar char="q"/>
            </a:pPr>
            <a:endParaRPr lang="en-US" sz="2000" b="0" i="0" dirty="0">
              <a:solidFill>
                <a:srgbClr val="292929"/>
              </a:solidFill>
              <a:effectLst/>
            </a:endParaRPr>
          </a:p>
          <a:p>
            <a:pPr marL="285750" indent="-285750" algn="l">
              <a:buFont typeface="Wingdings" panose="05000000000000000000" pitchFamily="2" charset="2"/>
              <a:buChar char="q"/>
            </a:pPr>
            <a:r>
              <a:rPr lang="en-US" sz="2000" b="0" i="0" dirty="0">
                <a:solidFill>
                  <a:srgbClr val="292929"/>
                </a:solidFill>
                <a:effectLst/>
              </a:rPr>
              <a:t>The red wine industry shows a recent exponential growth as social drinking is on the rise. Nowadays, industry players are using product quality certifications to promote their products. </a:t>
            </a:r>
          </a:p>
          <a:p>
            <a:pPr algn="l"/>
            <a:endParaRPr lang="en-US" sz="2000" dirty="0">
              <a:solidFill>
                <a:srgbClr val="292929"/>
              </a:solidFill>
            </a:endParaRPr>
          </a:p>
          <a:p>
            <a:pPr algn="l"/>
            <a:endParaRPr lang="en-US" sz="2000" dirty="0">
              <a:solidFill>
                <a:srgbClr val="292929"/>
              </a:solidFill>
            </a:endParaRPr>
          </a:p>
          <a:p>
            <a:pPr marL="285750" indent="-285750" algn="l">
              <a:buFont typeface="Wingdings" panose="05000000000000000000" pitchFamily="2" charset="2"/>
              <a:buChar char="q"/>
            </a:pPr>
            <a:r>
              <a:rPr lang="en-US" sz="2000" b="0" i="0" dirty="0">
                <a:solidFill>
                  <a:srgbClr val="292929"/>
                </a:solidFill>
                <a:effectLst/>
              </a:rPr>
              <a:t>The red wine market would be of interest if the human quality of tasting can be related to wine’s chemical properties so that certification and quality assessment and assurance processes are more controlled. </a:t>
            </a:r>
          </a:p>
          <a:p>
            <a:pPr algn="l"/>
            <a:endParaRPr lang="en-US" sz="2000" dirty="0">
              <a:solidFill>
                <a:srgbClr val="292929"/>
              </a:solidFill>
            </a:endParaRPr>
          </a:p>
          <a:p>
            <a:pPr marL="285750" indent="-285750" algn="l">
              <a:buFont typeface="Wingdings" panose="05000000000000000000" pitchFamily="2" charset="2"/>
              <a:buChar char="q"/>
            </a:pPr>
            <a:r>
              <a:rPr lang="en-US" sz="2000" b="0" i="0" dirty="0">
                <a:solidFill>
                  <a:srgbClr val="292929"/>
                </a:solidFill>
                <a:effectLst/>
              </a:rPr>
              <a:t>This project aims to </a:t>
            </a:r>
            <a:r>
              <a:rPr lang="en-US" sz="2000" dirty="0"/>
              <a:t>the quality prediction of the red wine using its various attributes</a:t>
            </a:r>
            <a:br>
              <a:rPr lang="en-US" sz="2000" dirty="0"/>
            </a:br>
            <a:endParaRPr lang="en-US" sz="2000" dirty="0"/>
          </a:p>
        </p:txBody>
      </p:sp>
    </p:spTree>
    <p:extLst>
      <p:ext uri="{BB962C8B-B14F-4D97-AF65-F5344CB8AC3E}">
        <p14:creationId xmlns:p14="http://schemas.microsoft.com/office/powerpoint/2010/main" val="3538490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F36861-F2D7-49E7-92BE-C18E5AE21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551" y="1668627"/>
            <a:ext cx="8740897" cy="3520745"/>
          </a:xfrm>
          <a:prstGeom prst="rect">
            <a:avLst/>
          </a:prstGeom>
        </p:spPr>
      </p:pic>
    </p:spTree>
    <p:extLst>
      <p:ext uri="{BB962C8B-B14F-4D97-AF65-F5344CB8AC3E}">
        <p14:creationId xmlns:p14="http://schemas.microsoft.com/office/powerpoint/2010/main" val="4021398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52C19-9B24-4D56-931F-0D7E4308F084}"/>
              </a:ext>
            </a:extLst>
          </p:cNvPr>
          <p:cNvPicPr>
            <a:picLocks noChangeAspect="1"/>
          </p:cNvPicPr>
          <p:nvPr/>
        </p:nvPicPr>
        <p:blipFill rotWithShape="1">
          <a:blip r:embed="rId2">
            <a:extLst>
              <a:ext uri="{28A0092B-C50C-407E-A947-70E740481C1C}">
                <a14:useLocalDpi xmlns:a14="http://schemas.microsoft.com/office/drawing/2010/main" val="0"/>
              </a:ext>
            </a:extLst>
          </a:blip>
          <a:srcRect b="4698"/>
          <a:stretch/>
        </p:blipFill>
        <p:spPr>
          <a:xfrm>
            <a:off x="1351721" y="1083365"/>
            <a:ext cx="9670775" cy="4522305"/>
          </a:xfrm>
          <a:prstGeom prst="rect">
            <a:avLst/>
          </a:prstGeom>
        </p:spPr>
      </p:pic>
      <p:sp>
        <p:nvSpPr>
          <p:cNvPr id="4" name="Title 3">
            <a:extLst>
              <a:ext uri="{FF2B5EF4-FFF2-40B4-BE49-F238E27FC236}">
                <a16:creationId xmlns:a16="http://schemas.microsoft.com/office/drawing/2014/main" id="{D5B928E3-AE3E-466B-B599-F134BEDC26A2}"/>
              </a:ext>
            </a:extLst>
          </p:cNvPr>
          <p:cNvSpPr>
            <a:spLocks noGrp="1"/>
          </p:cNvSpPr>
          <p:nvPr>
            <p:ph type="title"/>
          </p:nvPr>
        </p:nvSpPr>
        <p:spPr>
          <a:xfrm>
            <a:off x="913775" y="357809"/>
            <a:ext cx="10364451" cy="556591"/>
          </a:xfrm>
        </p:spPr>
        <p:txBody>
          <a:bodyPr>
            <a:normAutofit fontScale="90000"/>
          </a:bodyPr>
          <a:lstStyle/>
          <a:p>
            <a:r>
              <a:rPr lang="en-US" dirty="0"/>
              <a:t>Main Page (UI)</a:t>
            </a:r>
          </a:p>
        </p:txBody>
      </p:sp>
    </p:spTree>
    <p:extLst>
      <p:ext uri="{BB962C8B-B14F-4D97-AF65-F5344CB8AC3E}">
        <p14:creationId xmlns:p14="http://schemas.microsoft.com/office/powerpoint/2010/main" val="4149452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6EEB94-9B14-42CB-9D5E-FBB0EC66E52B}"/>
              </a:ext>
            </a:extLst>
          </p:cNvPr>
          <p:cNvSpPr>
            <a:spLocks noGrp="1"/>
          </p:cNvSpPr>
          <p:nvPr>
            <p:ph type="title"/>
          </p:nvPr>
        </p:nvSpPr>
        <p:spPr>
          <a:xfrm>
            <a:off x="913775" y="618518"/>
            <a:ext cx="10364451" cy="902170"/>
          </a:xfrm>
        </p:spPr>
        <p:txBody>
          <a:bodyPr/>
          <a:lstStyle/>
          <a:p>
            <a:r>
              <a:rPr lang="en-US" dirty="0"/>
              <a:t>DATA SET</a:t>
            </a:r>
          </a:p>
        </p:txBody>
      </p:sp>
      <p:pic>
        <p:nvPicPr>
          <p:cNvPr id="6" name="Picture 5">
            <a:extLst>
              <a:ext uri="{FF2B5EF4-FFF2-40B4-BE49-F238E27FC236}">
                <a16:creationId xmlns:a16="http://schemas.microsoft.com/office/drawing/2014/main" id="{89C60554-58E8-4CA1-A426-D1C69DE9B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04" y="1977887"/>
            <a:ext cx="11767931" cy="4492488"/>
          </a:xfrm>
          <a:prstGeom prst="rect">
            <a:avLst/>
          </a:prstGeom>
        </p:spPr>
      </p:pic>
    </p:spTree>
    <p:extLst>
      <p:ext uri="{BB962C8B-B14F-4D97-AF65-F5344CB8AC3E}">
        <p14:creationId xmlns:p14="http://schemas.microsoft.com/office/powerpoint/2010/main" val="2481704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64C9-2568-4CB2-97B9-9EA4DD72FFEB}"/>
              </a:ext>
            </a:extLst>
          </p:cNvPr>
          <p:cNvSpPr>
            <a:spLocks noGrp="1"/>
          </p:cNvSpPr>
          <p:nvPr>
            <p:ph type="title"/>
          </p:nvPr>
        </p:nvSpPr>
        <p:spPr>
          <a:xfrm>
            <a:off x="913775" y="618518"/>
            <a:ext cx="10364451" cy="554300"/>
          </a:xfrm>
        </p:spPr>
        <p:txBody>
          <a:bodyPr>
            <a:normAutofit fontScale="90000"/>
          </a:bodyPr>
          <a:lstStyle/>
          <a:p>
            <a:r>
              <a:rPr lang="en-US" dirty="0"/>
              <a:t>Performance analysis</a:t>
            </a:r>
          </a:p>
        </p:txBody>
      </p:sp>
      <p:pic>
        <p:nvPicPr>
          <p:cNvPr id="4" name="Picture 3">
            <a:extLst>
              <a:ext uri="{FF2B5EF4-FFF2-40B4-BE49-F238E27FC236}">
                <a16:creationId xmlns:a16="http://schemas.microsoft.com/office/drawing/2014/main" id="{D1C4590F-48CC-47D1-B6EF-D61B98E56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525"/>
            <a:ext cx="12192000" cy="3536950"/>
          </a:xfrm>
          <a:prstGeom prst="rect">
            <a:avLst/>
          </a:prstGeom>
        </p:spPr>
      </p:pic>
    </p:spTree>
    <p:extLst>
      <p:ext uri="{BB962C8B-B14F-4D97-AF65-F5344CB8AC3E}">
        <p14:creationId xmlns:p14="http://schemas.microsoft.com/office/powerpoint/2010/main" val="3853980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DBD92-9210-4BB5-B2F1-5AB85F1D66F0}"/>
              </a:ext>
            </a:extLst>
          </p:cNvPr>
          <p:cNvSpPr>
            <a:spLocks noGrp="1"/>
          </p:cNvSpPr>
          <p:nvPr>
            <p:ph type="title"/>
          </p:nvPr>
        </p:nvSpPr>
        <p:spPr>
          <a:xfrm>
            <a:off x="913775" y="618517"/>
            <a:ext cx="10364451" cy="574179"/>
          </a:xfrm>
        </p:spPr>
        <p:txBody>
          <a:bodyPr>
            <a:normAutofit fontScale="90000"/>
          </a:bodyPr>
          <a:lstStyle/>
          <a:p>
            <a:r>
              <a:rPr lang="en-US" dirty="0"/>
              <a:t>Data mining</a:t>
            </a:r>
          </a:p>
        </p:txBody>
      </p:sp>
      <p:pic>
        <p:nvPicPr>
          <p:cNvPr id="4" name="Picture 3">
            <a:extLst>
              <a:ext uri="{FF2B5EF4-FFF2-40B4-BE49-F238E27FC236}">
                <a16:creationId xmlns:a16="http://schemas.microsoft.com/office/drawing/2014/main" id="{B3234202-0B28-4C8F-B196-3BC211BE2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109" y="1756935"/>
            <a:ext cx="10485782" cy="4482548"/>
          </a:xfrm>
          <a:prstGeom prst="rect">
            <a:avLst/>
          </a:prstGeom>
        </p:spPr>
      </p:pic>
    </p:spTree>
    <p:extLst>
      <p:ext uri="{BB962C8B-B14F-4D97-AF65-F5344CB8AC3E}">
        <p14:creationId xmlns:p14="http://schemas.microsoft.com/office/powerpoint/2010/main" val="1835401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5AB6-9591-40EC-A8B1-00FE9E3023B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AF849C2-515E-4C4B-8E0D-5C6241D3C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6004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27B69C-7625-489A-880C-189CBC3AA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89260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2B103-1319-4870-A75E-8CBAD2208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6607"/>
            <a:ext cx="12192000" cy="2303290"/>
          </a:xfrm>
          <a:prstGeom prst="rect">
            <a:avLst/>
          </a:prstGeom>
        </p:spPr>
      </p:pic>
      <p:pic>
        <p:nvPicPr>
          <p:cNvPr id="5" name="Picture 4">
            <a:extLst>
              <a:ext uri="{FF2B5EF4-FFF2-40B4-BE49-F238E27FC236}">
                <a16:creationId xmlns:a16="http://schemas.microsoft.com/office/drawing/2014/main" id="{A5CC2858-8248-458E-A184-AC28E966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20311"/>
            <a:ext cx="12192000" cy="1953273"/>
          </a:xfrm>
          <a:prstGeom prst="rect">
            <a:avLst/>
          </a:prstGeom>
        </p:spPr>
      </p:pic>
    </p:spTree>
    <p:extLst>
      <p:ext uri="{BB962C8B-B14F-4D97-AF65-F5344CB8AC3E}">
        <p14:creationId xmlns:p14="http://schemas.microsoft.com/office/powerpoint/2010/main" val="2987527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C27E-D4BA-49EB-A753-5A440A58063B}"/>
              </a:ext>
            </a:extLst>
          </p:cNvPr>
          <p:cNvSpPr>
            <a:spLocks noGrp="1"/>
          </p:cNvSpPr>
          <p:nvPr>
            <p:ph type="title"/>
          </p:nvPr>
        </p:nvSpPr>
        <p:spPr>
          <a:xfrm>
            <a:off x="913775" y="618518"/>
            <a:ext cx="10364451" cy="285944"/>
          </a:xfrm>
        </p:spPr>
        <p:txBody>
          <a:bodyPr>
            <a:normAutofit fontScale="90000"/>
          </a:bodyPr>
          <a:lstStyle/>
          <a:p>
            <a:r>
              <a:rPr lang="en-US" u="sng" dirty="0">
                <a:solidFill>
                  <a:srgbClr val="FF0000"/>
                </a:solidFill>
              </a:rPr>
              <a:t>Flask</a:t>
            </a:r>
          </a:p>
        </p:txBody>
      </p:sp>
      <p:sp>
        <p:nvSpPr>
          <p:cNvPr id="3" name="Content Placeholder 2">
            <a:extLst>
              <a:ext uri="{FF2B5EF4-FFF2-40B4-BE49-F238E27FC236}">
                <a16:creationId xmlns:a16="http://schemas.microsoft.com/office/drawing/2014/main" id="{0E67CD17-0590-4DEE-AC86-1932BEB6B4C8}"/>
              </a:ext>
            </a:extLst>
          </p:cNvPr>
          <p:cNvSpPr>
            <a:spLocks noGrp="1"/>
          </p:cNvSpPr>
          <p:nvPr>
            <p:ph sz="quarter" idx="13"/>
          </p:nvPr>
        </p:nvSpPr>
        <p:spPr>
          <a:xfrm>
            <a:off x="913774" y="1769166"/>
            <a:ext cx="10363826" cy="4022034"/>
          </a:xfrm>
        </p:spPr>
        <p:txBody>
          <a:bodyPr/>
          <a:lstStyle/>
          <a:p>
            <a:r>
              <a:rPr lang="en-US" dirty="0"/>
              <a:t>Flask is a micro web framework written in Python. It is classified as a microframework because it does not require particular tools or libraries. Advantages of using Flask framework are: There is a built-in development server and a fast debugger provided. It  supports extensions that can add application features. Prototype used to create instances of web application. </a:t>
            </a:r>
            <a:endParaRPr lang="en-IN" dirty="0"/>
          </a:p>
          <a:p>
            <a:endParaRPr lang="en-US" dirty="0"/>
          </a:p>
        </p:txBody>
      </p:sp>
    </p:spTree>
    <p:extLst>
      <p:ext uri="{BB962C8B-B14F-4D97-AF65-F5344CB8AC3E}">
        <p14:creationId xmlns:p14="http://schemas.microsoft.com/office/powerpoint/2010/main" val="1902771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E27D-E4F0-4638-B116-C20686313ED9}"/>
              </a:ext>
            </a:extLst>
          </p:cNvPr>
          <p:cNvSpPr>
            <a:spLocks noGrp="1"/>
          </p:cNvSpPr>
          <p:nvPr>
            <p:ph type="title"/>
          </p:nvPr>
        </p:nvSpPr>
        <p:spPr>
          <a:xfrm>
            <a:off x="913775" y="618518"/>
            <a:ext cx="10364451" cy="448284"/>
          </a:xfrm>
        </p:spPr>
        <p:txBody>
          <a:bodyPr>
            <a:normAutofit fontScale="90000"/>
          </a:bodyPr>
          <a:lstStyle/>
          <a:p>
            <a:r>
              <a:rPr lang="en-US" i="1" u="sng" dirty="0">
                <a:solidFill>
                  <a:srgbClr val="FF0000"/>
                </a:solidFill>
              </a:rPr>
              <a:t>Future scope</a:t>
            </a:r>
          </a:p>
        </p:txBody>
      </p:sp>
      <p:sp>
        <p:nvSpPr>
          <p:cNvPr id="3" name="Content Placeholder 2">
            <a:extLst>
              <a:ext uri="{FF2B5EF4-FFF2-40B4-BE49-F238E27FC236}">
                <a16:creationId xmlns:a16="http://schemas.microsoft.com/office/drawing/2014/main" id="{8000D8F3-C3A7-4B6F-AE5B-943D6264AC48}"/>
              </a:ext>
            </a:extLst>
          </p:cNvPr>
          <p:cNvSpPr>
            <a:spLocks noGrp="1"/>
          </p:cNvSpPr>
          <p:nvPr>
            <p:ph sz="quarter" idx="13"/>
          </p:nvPr>
        </p:nvSpPr>
        <p:spPr>
          <a:xfrm>
            <a:off x="913774" y="1520688"/>
            <a:ext cx="10363826" cy="4270512"/>
          </a:xfrm>
        </p:spPr>
        <p:txBody>
          <a:bodyPr/>
          <a:lstStyle/>
          <a:p>
            <a:r>
              <a:rPr lang="en-US" dirty="0"/>
              <a:t>In the future, to improve the accuracy of the classifier, it is clear that the algorithm or the data must be adjusted. We recommend feature engineering, using potential relationships between wine quality, or applying the boosting algorithm on the more accurate method. </a:t>
            </a:r>
          </a:p>
          <a:p>
            <a:r>
              <a:rPr lang="en-US" dirty="0"/>
              <a:t>In addition, by applying the other performance measurement and other machine learning algorithms for the better comparison on results. This study will help the manufacturing industries to predict the quality of the different types of wines based on certain features, and also it will be helpful for them to make a good product.</a:t>
            </a:r>
          </a:p>
        </p:txBody>
      </p:sp>
    </p:spTree>
    <p:extLst>
      <p:ext uri="{BB962C8B-B14F-4D97-AF65-F5344CB8AC3E}">
        <p14:creationId xmlns:p14="http://schemas.microsoft.com/office/powerpoint/2010/main" val="951586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5F9B-40C6-4507-B98A-30C42B73B726}"/>
              </a:ext>
            </a:extLst>
          </p:cNvPr>
          <p:cNvSpPr>
            <a:spLocks noGrp="1"/>
          </p:cNvSpPr>
          <p:nvPr>
            <p:ph type="title"/>
          </p:nvPr>
        </p:nvSpPr>
        <p:spPr>
          <a:xfrm>
            <a:off x="838200" y="208723"/>
            <a:ext cx="10515600" cy="365436"/>
          </a:xfrm>
        </p:spPr>
        <p:txBody>
          <a:bodyPr>
            <a:noAutofit/>
          </a:bodyPr>
          <a:lstStyle/>
          <a:p>
            <a:r>
              <a:rPr lang="en-US" sz="3600" b="1" i="1" u="sng" cap="none" dirty="0">
                <a:solidFill>
                  <a:srgbClr val="C00000"/>
                </a:solidFill>
              </a:rPr>
              <a:t>A description of the project</a:t>
            </a:r>
          </a:p>
        </p:txBody>
      </p:sp>
      <p:pic>
        <p:nvPicPr>
          <p:cNvPr id="5" name="Content Placeholder 4">
            <a:extLst>
              <a:ext uri="{FF2B5EF4-FFF2-40B4-BE49-F238E27FC236}">
                <a16:creationId xmlns:a16="http://schemas.microsoft.com/office/drawing/2014/main" id="{298E7684-8353-4050-8043-A5DCC35D29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3712" y="914399"/>
            <a:ext cx="6655981" cy="5578475"/>
          </a:xfrm>
        </p:spPr>
      </p:pic>
    </p:spTree>
    <p:extLst>
      <p:ext uri="{BB962C8B-B14F-4D97-AF65-F5344CB8AC3E}">
        <p14:creationId xmlns:p14="http://schemas.microsoft.com/office/powerpoint/2010/main" val="845894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312BD8-9CC6-4630-A7E6-BF32759B758C}"/>
              </a:ext>
            </a:extLst>
          </p:cNvPr>
          <p:cNvSpPr txBox="1">
            <a:spLocks noGrp="1"/>
          </p:cNvSpPr>
          <p:nvPr>
            <p:ph type="title"/>
          </p:nvPr>
        </p:nvSpPr>
        <p:spPr>
          <a:xfrm>
            <a:off x="838200" y="760141"/>
            <a:ext cx="10515600" cy="535531"/>
          </a:xfrm>
          <a:prstGeom prst="rect">
            <a:avLst/>
          </a:prstGeom>
          <a:noFill/>
        </p:spPr>
        <p:txBody>
          <a:bodyPr wrap="square">
            <a:spAutoFit/>
          </a:bodyPr>
          <a:lstStyle/>
          <a:p>
            <a:r>
              <a:rPr lang="en-US" sz="3200" u="sng" cap="none" dirty="0">
                <a:solidFill>
                  <a:srgbClr val="C00000"/>
                </a:solidFill>
              </a:rPr>
              <a:t>Research paper and References.</a:t>
            </a:r>
          </a:p>
        </p:txBody>
      </p:sp>
      <p:sp>
        <p:nvSpPr>
          <p:cNvPr id="4" name="Content Placeholder 3">
            <a:extLst>
              <a:ext uri="{FF2B5EF4-FFF2-40B4-BE49-F238E27FC236}">
                <a16:creationId xmlns:a16="http://schemas.microsoft.com/office/drawing/2014/main" id="{84937834-CF2C-4F6A-B34A-EB7745249CC2}"/>
              </a:ext>
            </a:extLst>
          </p:cNvPr>
          <p:cNvSpPr>
            <a:spLocks noGrp="1"/>
          </p:cNvSpPr>
          <p:nvPr>
            <p:ph idx="1"/>
          </p:nvPr>
        </p:nvSpPr>
        <p:spPr>
          <a:xfrm>
            <a:off x="838200" y="1318437"/>
            <a:ext cx="10515600" cy="4858526"/>
          </a:xfrm>
        </p:spPr>
        <p:txBody>
          <a:bodyPr>
            <a:normAutofit fontScale="25000" lnSpcReduction="20000"/>
          </a:bodyPr>
          <a:lstStyle/>
          <a:p>
            <a:endParaRPr lang="en-US" sz="2000" cap="none" dirty="0"/>
          </a:p>
          <a:p>
            <a:r>
              <a:rPr lang="en-US" sz="8000" b="1" i="1" u="sng" cap="none" dirty="0">
                <a:solidFill>
                  <a:schemeClr val="accent1">
                    <a:lumMod val="50000"/>
                  </a:schemeClr>
                </a:solidFill>
              </a:rPr>
              <a:t>Research paper : </a:t>
            </a:r>
          </a:p>
          <a:p>
            <a:r>
              <a:rPr lang="en-US" sz="8000" cap="none" dirty="0">
                <a:solidFill>
                  <a:srgbClr val="333333"/>
                </a:solidFill>
              </a:rPr>
              <a:t>S</a:t>
            </a:r>
            <a:r>
              <a:rPr lang="en-US" sz="8000" b="0" i="0" cap="none" dirty="0">
                <a:solidFill>
                  <a:srgbClr val="333333"/>
                </a:solidFill>
                <a:effectLst/>
              </a:rPr>
              <a:t>. </a:t>
            </a:r>
            <a:r>
              <a:rPr lang="en-US" sz="8000" cap="none" dirty="0">
                <a:solidFill>
                  <a:srgbClr val="333333"/>
                </a:solidFill>
              </a:rPr>
              <a:t>K</a:t>
            </a:r>
            <a:r>
              <a:rPr lang="en-US" sz="8000" b="0" i="0" cap="none" dirty="0">
                <a:solidFill>
                  <a:srgbClr val="333333"/>
                </a:solidFill>
                <a:effectLst/>
              </a:rPr>
              <a:t>umar, K. </a:t>
            </a:r>
            <a:r>
              <a:rPr lang="en-US" sz="8000" cap="none" dirty="0">
                <a:solidFill>
                  <a:srgbClr val="333333"/>
                </a:solidFill>
              </a:rPr>
              <a:t>A</a:t>
            </a:r>
            <a:r>
              <a:rPr lang="en-US" sz="8000" b="0" i="0" cap="none" dirty="0">
                <a:solidFill>
                  <a:srgbClr val="333333"/>
                </a:solidFill>
                <a:effectLst/>
              </a:rPr>
              <a:t>grawal and N. </a:t>
            </a:r>
            <a:r>
              <a:rPr lang="en-US" sz="8000" cap="none" dirty="0">
                <a:solidFill>
                  <a:srgbClr val="333333"/>
                </a:solidFill>
              </a:rPr>
              <a:t>M</a:t>
            </a:r>
            <a:r>
              <a:rPr lang="en-US" sz="8000" b="0" i="0" cap="none" dirty="0">
                <a:solidFill>
                  <a:srgbClr val="333333"/>
                </a:solidFill>
                <a:effectLst/>
              </a:rPr>
              <a:t>andan, "red wine quality prediction using machine learning techniques," </a:t>
            </a:r>
            <a:r>
              <a:rPr lang="en-US" sz="8000" b="0" i="1" cap="none" dirty="0">
                <a:solidFill>
                  <a:srgbClr val="333333"/>
                </a:solidFill>
                <a:effectLst/>
              </a:rPr>
              <a:t>2020 international conference on computer communication and informatics (</a:t>
            </a:r>
            <a:r>
              <a:rPr lang="en-US" sz="8000" b="0" i="1" cap="none" dirty="0" err="1">
                <a:solidFill>
                  <a:srgbClr val="333333"/>
                </a:solidFill>
                <a:effectLst/>
              </a:rPr>
              <a:t>iccci</a:t>
            </a:r>
            <a:r>
              <a:rPr lang="en-US" sz="8000" b="0" i="1" cap="none" dirty="0">
                <a:solidFill>
                  <a:srgbClr val="333333"/>
                </a:solidFill>
                <a:effectLst/>
              </a:rPr>
              <a:t>)</a:t>
            </a:r>
            <a:r>
              <a:rPr lang="en-US" sz="8000" b="0" i="0" cap="none" dirty="0">
                <a:solidFill>
                  <a:srgbClr val="333333"/>
                </a:solidFill>
                <a:effectLst/>
              </a:rPr>
              <a:t>, 2020, pp. 1-6, </a:t>
            </a:r>
            <a:r>
              <a:rPr lang="en-US" sz="8000" b="0" i="0" cap="none" dirty="0" err="1">
                <a:solidFill>
                  <a:srgbClr val="333333"/>
                </a:solidFill>
                <a:effectLst/>
              </a:rPr>
              <a:t>doi</a:t>
            </a:r>
            <a:r>
              <a:rPr lang="en-US" sz="8000" b="0" i="0" cap="none" dirty="0">
                <a:solidFill>
                  <a:srgbClr val="333333"/>
                </a:solidFill>
                <a:effectLst/>
              </a:rPr>
              <a:t>: 10.1109/iccci48352.2020.9104095</a:t>
            </a:r>
            <a:r>
              <a:rPr lang="en-US" sz="8000" b="0" i="0" dirty="0">
                <a:solidFill>
                  <a:srgbClr val="333333"/>
                </a:solidFill>
                <a:effectLst/>
              </a:rPr>
              <a:t>.</a:t>
            </a:r>
          </a:p>
          <a:p>
            <a:r>
              <a:rPr lang="en-US" sz="8000" b="1" i="1" u="sng" cap="none" dirty="0">
                <a:solidFill>
                  <a:schemeClr val="accent1">
                    <a:lumMod val="50000"/>
                  </a:schemeClr>
                </a:solidFill>
              </a:rPr>
              <a:t>References: </a:t>
            </a:r>
          </a:p>
          <a:p>
            <a:r>
              <a:rPr lang="en-US" sz="8000" cap="none" dirty="0"/>
              <a:t>[1] p. </a:t>
            </a:r>
            <a:r>
              <a:rPr lang="en-US" sz="8000" cap="none" dirty="0" err="1"/>
              <a:t>cortez</a:t>
            </a:r>
            <a:r>
              <a:rPr lang="en-US" sz="8000" cap="none" dirty="0"/>
              <a:t>, a. </a:t>
            </a:r>
            <a:r>
              <a:rPr lang="en-US" sz="8000" cap="none" dirty="0" err="1"/>
              <a:t>cerderia</a:t>
            </a:r>
            <a:r>
              <a:rPr lang="en-US" sz="8000" cap="none" dirty="0"/>
              <a:t>, f. </a:t>
            </a:r>
            <a:r>
              <a:rPr lang="en-US" sz="8000" cap="none" dirty="0" err="1"/>
              <a:t>almeida</a:t>
            </a:r>
            <a:r>
              <a:rPr lang="en-US" sz="8000" cap="none" dirty="0"/>
              <a:t>, t. </a:t>
            </a:r>
            <a:r>
              <a:rPr lang="en-US" sz="8000" cap="none" dirty="0" err="1"/>
              <a:t>matos</a:t>
            </a:r>
            <a:r>
              <a:rPr lang="en-US" sz="8000" cap="none" dirty="0"/>
              <a:t>, and j. reis, “modelling wine preferences by data mining from physicochemical properties,” in decision support systems</a:t>
            </a:r>
            <a:r>
              <a:rPr lang="en-US" sz="8000" cap="none"/>
              <a:t>, Elsevier.</a:t>
            </a:r>
          </a:p>
          <a:p>
            <a:r>
              <a:rPr lang="en-US" sz="8000" cap="none"/>
              <a:t>(</a:t>
            </a:r>
            <a:r>
              <a:rPr lang="en-US" sz="8000" cap="none" dirty="0"/>
              <a:t>2): 547-553. </a:t>
            </a:r>
            <a:r>
              <a:rPr lang="en-US" sz="8000" cap="none" dirty="0" err="1"/>
              <a:t>issn</a:t>
            </a:r>
            <a:r>
              <a:rPr lang="en-US" sz="8000" cap="none" dirty="0"/>
              <a:t>: 0167-9236. [2] s. </a:t>
            </a:r>
            <a:r>
              <a:rPr lang="en-US" sz="8000" cap="none" dirty="0" err="1"/>
              <a:t>ebeler</a:t>
            </a:r>
            <a:r>
              <a:rPr lang="en-US" sz="8000" cap="none" dirty="0"/>
              <a:t>, “linking </a:t>
            </a:r>
            <a:r>
              <a:rPr lang="en-US" sz="8000" cap="none" dirty="0" err="1"/>
              <a:t>flavour</a:t>
            </a:r>
            <a:r>
              <a:rPr lang="en-US" sz="8000" cap="none" dirty="0"/>
              <a:t> chemistry to sensory analysis of wine,” in flavor chemistry, thirty years of progress, </a:t>
            </a:r>
            <a:r>
              <a:rPr lang="en-US" sz="8000" cap="none" dirty="0" err="1"/>
              <a:t>kluwer</a:t>
            </a:r>
            <a:r>
              <a:rPr lang="en-US" sz="8000" cap="none" dirty="0"/>
              <a:t> academic publishers, 1999, pp. 409-422. </a:t>
            </a:r>
          </a:p>
          <a:p>
            <a:r>
              <a:rPr lang="en-US" sz="8000" cap="none" dirty="0"/>
              <a:t>[3] v. </a:t>
            </a:r>
            <a:r>
              <a:rPr lang="en-US" sz="8000" cap="none" dirty="0" err="1"/>
              <a:t>preedy</a:t>
            </a:r>
            <a:r>
              <a:rPr lang="en-US" sz="8000" cap="none" dirty="0"/>
              <a:t>, and m. l. r. </a:t>
            </a:r>
            <a:r>
              <a:rPr lang="en-US" sz="8000" cap="none" dirty="0" err="1"/>
              <a:t>mendez</a:t>
            </a:r>
            <a:r>
              <a:rPr lang="en-US" sz="8000" cap="none" dirty="0"/>
              <a:t>, “wine applications with electronic noses,” in electronic noses and tongues in food science, </a:t>
            </a:r>
            <a:r>
              <a:rPr lang="en-US" sz="8000" cap="none" dirty="0" err="1"/>
              <a:t>cambridge</a:t>
            </a:r>
            <a:r>
              <a:rPr lang="en-US" sz="8000" cap="none" dirty="0"/>
              <a:t>, ma, </a:t>
            </a:r>
            <a:r>
              <a:rPr lang="en-US" sz="8000" cap="none" dirty="0" err="1"/>
              <a:t>usa</a:t>
            </a:r>
            <a:r>
              <a:rPr lang="en-US" sz="8000" cap="none" dirty="0"/>
              <a:t>: academic press, 2016, pp. 137-151.</a:t>
            </a:r>
          </a:p>
        </p:txBody>
      </p:sp>
    </p:spTree>
    <p:extLst>
      <p:ext uri="{BB962C8B-B14F-4D97-AF65-F5344CB8AC3E}">
        <p14:creationId xmlns:p14="http://schemas.microsoft.com/office/powerpoint/2010/main" val="2808973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05F68D-053E-4FC6-94ED-CE0970BDBEE6}"/>
              </a:ext>
            </a:extLst>
          </p:cNvPr>
          <p:cNvSpPr txBox="1"/>
          <p:nvPr/>
        </p:nvSpPr>
        <p:spPr>
          <a:xfrm>
            <a:off x="1043608" y="1480357"/>
            <a:ext cx="9146484" cy="2246769"/>
          </a:xfrm>
          <a:prstGeom prst="rect">
            <a:avLst/>
          </a:prstGeom>
          <a:noFill/>
        </p:spPr>
        <p:txBody>
          <a:bodyPr wrap="square">
            <a:spAutoFit/>
          </a:bodyPr>
          <a:lstStyle/>
          <a:p>
            <a:r>
              <a:rPr lang="en-US" sz="2000" dirty="0"/>
              <a:t> [4] A. Asuncion, and D. Newman (2007), UCI Machine Learning Repository, University of California, Irvine, [Online]. Available: </a:t>
            </a:r>
            <a:r>
              <a:rPr lang="en-US" sz="2000" dirty="0">
                <a:hlinkClick r:id="rId2"/>
              </a:rPr>
              <a:t>http://www.ics.uci.edu/~mlearn/MLRepository.html</a:t>
            </a:r>
            <a:endParaRPr lang="en-US" sz="2000" dirty="0"/>
          </a:p>
          <a:p>
            <a:endParaRPr lang="en-US" sz="2000" dirty="0"/>
          </a:p>
          <a:p>
            <a:r>
              <a:rPr lang="en-US" sz="2000" dirty="0"/>
              <a:t> [5] S. Kallithraka, IS. Arvanitoyannis, P. Kefalas, A. El-Zajouli, E. Soufleros, and E. Psarra, “Instrumental and sensory analysis of Greek wines; implementation of principal component analysis (PCA) for classification according to geographical origin,” Food Chemistry, 73(4): 501-514, 2001.</a:t>
            </a:r>
          </a:p>
        </p:txBody>
      </p:sp>
    </p:spTree>
    <p:extLst>
      <p:ext uri="{BB962C8B-B14F-4D97-AF65-F5344CB8AC3E}">
        <p14:creationId xmlns:p14="http://schemas.microsoft.com/office/powerpoint/2010/main" val="2543352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4F416-C8E8-4108-8A57-32902DA20592}"/>
              </a:ext>
            </a:extLst>
          </p:cNvPr>
          <p:cNvSpPr>
            <a:spLocks noGrp="1"/>
          </p:cNvSpPr>
          <p:nvPr>
            <p:ph type="title"/>
          </p:nvPr>
        </p:nvSpPr>
        <p:spPr>
          <a:xfrm>
            <a:off x="838200" y="365126"/>
            <a:ext cx="10515600" cy="439944"/>
          </a:xfrm>
        </p:spPr>
        <p:txBody>
          <a:bodyPr>
            <a:normAutofit fontScale="90000"/>
          </a:bodyPr>
          <a:lstStyle/>
          <a:p>
            <a:r>
              <a:rPr lang="en-US" sz="3200" b="1" i="1" u="sng" cap="none" dirty="0">
                <a:solidFill>
                  <a:srgbClr val="C00000"/>
                </a:solidFill>
              </a:rPr>
              <a:t>Exisisting system</a:t>
            </a:r>
          </a:p>
        </p:txBody>
      </p:sp>
      <p:sp>
        <p:nvSpPr>
          <p:cNvPr id="3" name="Content Placeholder 2">
            <a:extLst>
              <a:ext uri="{FF2B5EF4-FFF2-40B4-BE49-F238E27FC236}">
                <a16:creationId xmlns:a16="http://schemas.microsoft.com/office/drawing/2014/main" id="{03FBFBBF-FA60-4D43-B3BB-F050CE524BA4}"/>
              </a:ext>
            </a:extLst>
          </p:cNvPr>
          <p:cNvSpPr>
            <a:spLocks noGrp="1"/>
          </p:cNvSpPr>
          <p:nvPr>
            <p:ph idx="1"/>
          </p:nvPr>
        </p:nvSpPr>
        <p:spPr>
          <a:xfrm>
            <a:off x="838200" y="1083365"/>
            <a:ext cx="10515600" cy="5575852"/>
          </a:xfrm>
        </p:spPr>
        <p:txBody>
          <a:bodyPr>
            <a:noAutofit/>
          </a:bodyPr>
          <a:lstStyle/>
          <a:p>
            <a:endParaRPr lang="en-US" cap="none" dirty="0"/>
          </a:p>
          <a:p>
            <a:r>
              <a:rPr lang="en-US" cap="none" dirty="0"/>
              <a:t>The quality of the wine is a very important part for the consumers as well as the manufacturing industries. industries are increasing their sales using product quality certification.</a:t>
            </a:r>
          </a:p>
          <a:p>
            <a:r>
              <a:rPr lang="en-US" cap="none" dirty="0"/>
              <a:t> Nowadays, all over the world wine is a regularly used beverage and the industries are using the certification of product quality to increases their value in the market. </a:t>
            </a:r>
          </a:p>
          <a:p>
            <a:r>
              <a:rPr lang="en-US" cap="none" dirty="0"/>
              <a:t>Previously, testing of product quality will be done at the end of the production, this is time taking process and it requires a lot of resources such as the need for various human experts for the assessment of product quality which makes this process very expensive.</a:t>
            </a:r>
          </a:p>
          <a:p>
            <a:r>
              <a:rPr lang="en-US" cap="none" dirty="0"/>
              <a:t> Every human has their own opinion about the test, so identifying the quality of the wine based on humans experts it is a challenging task.</a:t>
            </a:r>
          </a:p>
          <a:p>
            <a:endParaRPr lang="en-US" cap="none" dirty="0"/>
          </a:p>
          <a:p>
            <a:pPr algn="just"/>
            <a:r>
              <a:rPr lang="en-US" cap="none" dirty="0"/>
              <a:t>Disadvantages:</a:t>
            </a:r>
          </a:p>
          <a:p>
            <a:pPr algn="just"/>
            <a:r>
              <a:rPr lang="en-US" cap="none" dirty="0"/>
              <a:t>The process is costly and time consuming.</a:t>
            </a:r>
          </a:p>
          <a:p>
            <a:endParaRPr lang="en-US" cap="none" dirty="0"/>
          </a:p>
        </p:txBody>
      </p:sp>
    </p:spTree>
    <p:extLst>
      <p:ext uri="{BB962C8B-B14F-4D97-AF65-F5344CB8AC3E}">
        <p14:creationId xmlns:p14="http://schemas.microsoft.com/office/powerpoint/2010/main" val="208240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3346-9BB7-485A-A94C-818CE0F69374}"/>
              </a:ext>
            </a:extLst>
          </p:cNvPr>
          <p:cNvSpPr>
            <a:spLocks noGrp="1"/>
          </p:cNvSpPr>
          <p:nvPr>
            <p:ph type="title"/>
          </p:nvPr>
        </p:nvSpPr>
        <p:spPr/>
        <p:txBody>
          <a:bodyPr>
            <a:normAutofit/>
          </a:bodyPr>
          <a:lstStyle/>
          <a:p>
            <a:r>
              <a:rPr lang="en-US" sz="3200" b="1" i="1" u="sng" cap="none" dirty="0">
                <a:solidFill>
                  <a:srgbClr val="C00000"/>
                </a:solidFill>
              </a:rPr>
              <a:t>Proposed system</a:t>
            </a:r>
          </a:p>
        </p:txBody>
      </p:sp>
      <p:sp>
        <p:nvSpPr>
          <p:cNvPr id="3" name="Content Placeholder 2">
            <a:extLst>
              <a:ext uri="{FF2B5EF4-FFF2-40B4-BE49-F238E27FC236}">
                <a16:creationId xmlns:a16="http://schemas.microsoft.com/office/drawing/2014/main" id="{4A8DFB2E-542C-4A40-A79C-0D5CB5DAFDA8}"/>
              </a:ext>
            </a:extLst>
          </p:cNvPr>
          <p:cNvSpPr>
            <a:spLocks noGrp="1"/>
          </p:cNvSpPr>
          <p:nvPr>
            <p:ph idx="1"/>
          </p:nvPr>
        </p:nvSpPr>
        <p:spPr>
          <a:xfrm>
            <a:off x="913775" y="2367093"/>
            <a:ext cx="10364452" cy="4073464"/>
          </a:xfrm>
        </p:spPr>
        <p:txBody>
          <a:bodyPr>
            <a:noAutofit/>
          </a:bodyPr>
          <a:lstStyle/>
          <a:p>
            <a:r>
              <a:rPr lang="en-US" sz="2400" cap="none" dirty="0"/>
              <a:t>In a proposed system,  is a step towards the quality prediction of the red wine using its various attributes. dataset is taken from the sources and the techniques such as random forest, support vector machine and naïve bayes are applied.</a:t>
            </a:r>
          </a:p>
          <a:p>
            <a:r>
              <a:rPr lang="en-US" sz="2400" cap="none" dirty="0"/>
              <a:t> Various measures are calculated and the results are compared among training set and testing set and accordingly the best out of the three techniques depending on the training set results is predicted.</a:t>
            </a:r>
          </a:p>
          <a:p>
            <a:r>
              <a:rPr lang="en-US" sz="2400" cap="none" dirty="0"/>
              <a:t> Better results can be observed if the best features out from other techniques are extracted and merged with one another to improve the accuracy and efficiency. </a:t>
            </a:r>
          </a:p>
        </p:txBody>
      </p:sp>
    </p:spTree>
    <p:extLst>
      <p:ext uri="{BB962C8B-B14F-4D97-AF65-F5344CB8AC3E}">
        <p14:creationId xmlns:p14="http://schemas.microsoft.com/office/powerpoint/2010/main" val="3839842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3C7B-81F0-47AA-B65A-16C56184CA4A}"/>
              </a:ext>
            </a:extLst>
          </p:cNvPr>
          <p:cNvSpPr>
            <a:spLocks noGrp="1"/>
          </p:cNvSpPr>
          <p:nvPr>
            <p:ph type="title"/>
          </p:nvPr>
        </p:nvSpPr>
        <p:spPr>
          <a:xfrm>
            <a:off x="838200" y="365126"/>
            <a:ext cx="10515600" cy="867326"/>
          </a:xfrm>
        </p:spPr>
        <p:txBody>
          <a:bodyPr>
            <a:normAutofit/>
          </a:bodyPr>
          <a:lstStyle/>
          <a:p>
            <a:r>
              <a:rPr lang="en-US" sz="3200" b="1" i="1" u="sng" cap="none" dirty="0">
                <a:solidFill>
                  <a:srgbClr val="C00000"/>
                </a:solidFill>
              </a:rPr>
              <a:t>Input/Output</a:t>
            </a:r>
          </a:p>
        </p:txBody>
      </p:sp>
      <p:sp>
        <p:nvSpPr>
          <p:cNvPr id="3" name="Content Placeholder 2">
            <a:extLst>
              <a:ext uri="{FF2B5EF4-FFF2-40B4-BE49-F238E27FC236}">
                <a16:creationId xmlns:a16="http://schemas.microsoft.com/office/drawing/2014/main" id="{E2E0F8EB-1DBA-45DA-AF84-CBC50E7494E4}"/>
              </a:ext>
            </a:extLst>
          </p:cNvPr>
          <p:cNvSpPr>
            <a:spLocks noGrp="1"/>
          </p:cNvSpPr>
          <p:nvPr>
            <p:ph idx="1"/>
          </p:nvPr>
        </p:nvSpPr>
        <p:spPr>
          <a:xfrm>
            <a:off x="838200" y="1669774"/>
            <a:ext cx="11188148" cy="4507189"/>
          </a:xfrm>
        </p:spPr>
        <p:txBody>
          <a:bodyPr>
            <a:normAutofit/>
          </a:bodyPr>
          <a:lstStyle/>
          <a:p>
            <a:r>
              <a:rPr lang="en-US" u="sng" dirty="0">
                <a:solidFill>
                  <a:srgbClr val="FF0000"/>
                </a:solidFill>
              </a:rPr>
              <a:t>INPUT</a:t>
            </a:r>
          </a:p>
          <a:p>
            <a:pPr>
              <a:buFont typeface="Wingdings" panose="05000000000000000000" pitchFamily="2" charset="2"/>
              <a:buChar char="q"/>
            </a:pPr>
            <a:r>
              <a:rPr lang="en-US" dirty="0"/>
              <a:t>Input values are taken from the dataset       </a:t>
            </a:r>
          </a:p>
          <a:p>
            <a:pPr>
              <a:buFont typeface="Wingdings" panose="05000000000000000000" pitchFamily="2" charset="2"/>
              <a:buChar char="q"/>
            </a:pPr>
            <a:r>
              <a:rPr lang="en-US" dirty="0"/>
              <a:t>It consist of 12 attributes values such as</a:t>
            </a:r>
          </a:p>
          <a:p>
            <a:pPr marL="0" indent="0">
              <a:buNone/>
            </a:pPr>
            <a:r>
              <a:rPr lang="en-US" dirty="0"/>
              <a:t>fixed acidity,citrus acid,volatile acidity,residual  sugar,chlorides,thickness,free sulphur dioxide,pH, alcohol and sulphates.</a:t>
            </a:r>
          </a:p>
          <a:p>
            <a:pPr marL="0" indent="0">
              <a:buNone/>
            </a:pPr>
            <a:endParaRPr lang="en-US" dirty="0"/>
          </a:p>
        </p:txBody>
      </p:sp>
    </p:spTree>
    <p:extLst>
      <p:ext uri="{BB962C8B-B14F-4D97-AF65-F5344CB8AC3E}">
        <p14:creationId xmlns:p14="http://schemas.microsoft.com/office/powerpoint/2010/main" val="264754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9B7A-99AA-449F-BD53-A15C24D087FE}"/>
              </a:ext>
            </a:extLst>
          </p:cNvPr>
          <p:cNvSpPr>
            <a:spLocks noGrp="1"/>
          </p:cNvSpPr>
          <p:nvPr>
            <p:ph type="title"/>
          </p:nvPr>
        </p:nvSpPr>
        <p:spPr/>
        <p:txBody>
          <a:bodyPr>
            <a:normAutofit/>
          </a:bodyPr>
          <a:lstStyle/>
          <a:p>
            <a:r>
              <a:rPr lang="en-US" sz="2400" b="1" i="1" u="sng" dirty="0">
                <a:solidFill>
                  <a:srgbClr val="C00000"/>
                </a:solidFill>
              </a:rPr>
              <a:t>OUTPUT</a:t>
            </a:r>
          </a:p>
        </p:txBody>
      </p:sp>
      <p:sp>
        <p:nvSpPr>
          <p:cNvPr id="3" name="Content Placeholder 2">
            <a:extLst>
              <a:ext uri="{FF2B5EF4-FFF2-40B4-BE49-F238E27FC236}">
                <a16:creationId xmlns:a16="http://schemas.microsoft.com/office/drawing/2014/main" id="{0A221232-CD16-421C-8F4A-FC533A83CF20}"/>
              </a:ext>
            </a:extLst>
          </p:cNvPr>
          <p:cNvSpPr>
            <a:spLocks noGrp="1"/>
          </p:cNvSpPr>
          <p:nvPr>
            <p:ph idx="1"/>
          </p:nvPr>
        </p:nvSpPr>
        <p:spPr/>
        <p:txBody>
          <a:bodyPr>
            <a:normAutofit/>
          </a:bodyPr>
          <a:lstStyle/>
          <a:p>
            <a:r>
              <a:rPr lang="en-US" sz="2400" cap="none" dirty="0"/>
              <a:t>The output is the prediction of the quality of red wine</a:t>
            </a:r>
          </a:p>
          <a:p>
            <a:pPr algn="just"/>
            <a:r>
              <a:rPr lang="en-US" sz="2400" cap="none" dirty="0"/>
              <a:t>The outcome of the most accurate learning algorithm is shown as output.</a:t>
            </a:r>
          </a:p>
          <a:p>
            <a:pPr algn="just"/>
            <a:r>
              <a:rPr lang="en-US" sz="2400" cap="none" dirty="0"/>
              <a:t>The value of the output(quality) from 3 to 8</a:t>
            </a:r>
          </a:p>
          <a:p>
            <a:pPr algn="just"/>
            <a:r>
              <a:rPr lang="en-US" sz="2400" cap="none" dirty="0"/>
              <a:t>The number  3 indicates that  low quality of fine was identified, while the value 8 indicates that a high quality wine is detected</a:t>
            </a:r>
          </a:p>
          <a:p>
            <a:endParaRPr lang="en-US" sz="2400" cap="none" dirty="0"/>
          </a:p>
        </p:txBody>
      </p:sp>
    </p:spTree>
    <p:extLst>
      <p:ext uri="{BB962C8B-B14F-4D97-AF65-F5344CB8AC3E}">
        <p14:creationId xmlns:p14="http://schemas.microsoft.com/office/powerpoint/2010/main" val="3721325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4E7C-3052-4A57-81C8-7E5DC3C56189}"/>
              </a:ext>
            </a:extLst>
          </p:cNvPr>
          <p:cNvSpPr>
            <a:spLocks noGrp="1"/>
          </p:cNvSpPr>
          <p:nvPr>
            <p:ph type="title"/>
          </p:nvPr>
        </p:nvSpPr>
        <p:spPr>
          <a:xfrm>
            <a:off x="913775" y="618517"/>
            <a:ext cx="10364451" cy="653691"/>
          </a:xfrm>
        </p:spPr>
        <p:txBody>
          <a:bodyPr>
            <a:normAutofit/>
          </a:bodyPr>
          <a:lstStyle/>
          <a:p>
            <a:r>
              <a:rPr lang="en-US" b="1" i="1" u="sng" cap="none" dirty="0">
                <a:solidFill>
                  <a:srgbClr val="C00000"/>
                </a:solidFill>
              </a:rPr>
              <a:t>Modules</a:t>
            </a:r>
          </a:p>
        </p:txBody>
      </p:sp>
      <p:sp>
        <p:nvSpPr>
          <p:cNvPr id="3" name="Content Placeholder 2">
            <a:extLst>
              <a:ext uri="{FF2B5EF4-FFF2-40B4-BE49-F238E27FC236}">
                <a16:creationId xmlns:a16="http://schemas.microsoft.com/office/drawing/2014/main" id="{F25DC74A-372D-48F2-9B8E-E7593CE694D8}"/>
              </a:ext>
            </a:extLst>
          </p:cNvPr>
          <p:cNvSpPr>
            <a:spLocks noGrp="1"/>
          </p:cNvSpPr>
          <p:nvPr>
            <p:ph sz="quarter" idx="13"/>
          </p:nvPr>
        </p:nvSpPr>
        <p:spPr>
          <a:xfrm>
            <a:off x="913774" y="1272208"/>
            <a:ext cx="10363826" cy="5792934"/>
          </a:xfrm>
        </p:spPr>
        <p:txBody>
          <a:bodyPr>
            <a:normAutofit/>
          </a:bodyPr>
          <a:lstStyle/>
          <a:p>
            <a:pPr marL="0" indent="0">
              <a:buNone/>
            </a:pPr>
            <a:r>
              <a:rPr lang="en-US" b="1" i="1" u="sng" dirty="0"/>
              <a:t>Input module</a:t>
            </a:r>
          </a:p>
          <a:p>
            <a:r>
              <a:rPr lang="en-US" cap="none" dirty="0"/>
              <a:t>Input is taken from the dataset which include the values of 12 attributes sich as fixed acidity,volatile acidity,pH,alcohol,free sulphur dioxide,total sulphur dioxide,density,citric acid,residual sugar,sulphates and quality</a:t>
            </a:r>
          </a:p>
          <a:p>
            <a:pPr marL="0" indent="0">
              <a:buNone/>
            </a:pPr>
            <a:r>
              <a:rPr lang="en-US" b="1" i="1" u="sng" cap="none" dirty="0"/>
              <a:t>CLASSIFICATION MODULE</a:t>
            </a:r>
          </a:p>
          <a:p>
            <a:r>
              <a:rPr lang="en-US" cap="none" dirty="0">
                <a:solidFill>
                  <a:schemeClr val="tx1">
                    <a:lumMod val="75000"/>
                    <a:lumOff val="25000"/>
                  </a:schemeClr>
                </a:solidFill>
              </a:rPr>
              <a:t>Prediction of red wine quality by naive bayes, random forest,support vector machiene algorithms.  </a:t>
            </a:r>
          </a:p>
          <a:p>
            <a:pPr marL="0" indent="0">
              <a:buNone/>
            </a:pPr>
            <a:r>
              <a:rPr lang="en-US" b="1" i="1" u="sng" cap="none" dirty="0">
                <a:solidFill>
                  <a:schemeClr val="tx1">
                    <a:lumMod val="75000"/>
                    <a:lumOff val="25000"/>
                  </a:schemeClr>
                </a:solidFill>
              </a:rPr>
              <a:t>EVALUATION MODULE</a:t>
            </a:r>
          </a:p>
          <a:p>
            <a:pPr marL="0" indent="0" algn="just">
              <a:buNone/>
            </a:pPr>
            <a:r>
              <a:rPr lang="en-US" cap="none" dirty="0">
                <a:solidFill>
                  <a:schemeClr val="tx1">
                    <a:lumMod val="75000"/>
                    <a:lumOff val="25000"/>
                  </a:schemeClr>
                </a:solidFill>
              </a:rPr>
              <a:t>Analysis of performance of classifiers based on machine learning techniques and gives the predicted quality of red wine</a:t>
            </a:r>
            <a:endParaRPr lang="en-IN" u="sng" cap="none" dirty="0">
              <a:solidFill>
                <a:schemeClr val="tx1">
                  <a:lumMod val="75000"/>
                  <a:lumOff val="25000"/>
                </a:schemeClr>
              </a:solidFill>
            </a:endParaRPr>
          </a:p>
          <a:p>
            <a:pPr marL="0" indent="0">
              <a:buNone/>
            </a:pPr>
            <a:endParaRPr lang="en-US" cap="none" dirty="0">
              <a:solidFill>
                <a:schemeClr val="tx1">
                  <a:lumMod val="75000"/>
                  <a:lumOff val="25000"/>
                </a:schemeClr>
              </a:solidFill>
            </a:endParaRPr>
          </a:p>
          <a:p>
            <a:endParaRPr lang="en-US" b="1" i="1" u="sng" cap="none" dirty="0"/>
          </a:p>
          <a:p>
            <a:endParaRPr lang="en-US" b="1" i="1" u="sng" cap="none" dirty="0"/>
          </a:p>
        </p:txBody>
      </p:sp>
    </p:spTree>
    <p:extLst>
      <p:ext uri="{BB962C8B-B14F-4D97-AF65-F5344CB8AC3E}">
        <p14:creationId xmlns:p14="http://schemas.microsoft.com/office/powerpoint/2010/main" val="540321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2596</TotalTime>
  <Words>1976</Words>
  <Application>Microsoft Office PowerPoint</Application>
  <PresentationFormat>Widescreen</PresentationFormat>
  <Paragraphs>134</Paragraphs>
  <Slides>41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Arial</vt:lpstr>
      <vt:lpstr>Calibri</vt:lpstr>
      <vt:lpstr>Calibri Light</vt:lpstr>
      <vt:lpstr>Inter</vt:lpstr>
      <vt:lpstr>Noto Sans Symbols</vt:lpstr>
      <vt:lpstr>Roboto</vt:lpstr>
      <vt:lpstr>Times New Roman</vt:lpstr>
      <vt:lpstr>Tw Cen MT</vt:lpstr>
      <vt:lpstr>Wingdings</vt:lpstr>
      <vt:lpstr>Office Theme</vt:lpstr>
      <vt:lpstr>Droplet</vt:lpstr>
      <vt:lpstr>Red Wine Quality Prediction Using Machiene Learning Techniques                                           PRESENTED BY  :  MANJIMA VARGHESE                                                                                            S3MCA                                                                                            ROLLNO:16</vt:lpstr>
      <vt:lpstr>Introduction</vt:lpstr>
      <vt:lpstr>PowerPoint Presentation</vt:lpstr>
      <vt:lpstr>A description of the project</vt:lpstr>
      <vt:lpstr>Exisisting system</vt:lpstr>
      <vt:lpstr>Proposed system</vt:lpstr>
      <vt:lpstr>Input/Output</vt:lpstr>
      <vt:lpstr>OUTPUT</vt:lpstr>
      <vt:lpstr>Modules</vt:lpstr>
      <vt:lpstr>System Specification</vt:lpstr>
      <vt:lpstr>A description of  methodology or system design or algorithms to be used</vt:lpstr>
      <vt:lpstr>PowerPoint Presentation</vt:lpstr>
      <vt:lpstr>PowerPoint Presentation</vt:lpstr>
      <vt:lpstr>PowerPoint Presentation</vt:lpstr>
      <vt:lpstr>Confusion matrix</vt:lpstr>
      <vt:lpstr>Tools, Frameworks or Programming Language(s) etc.</vt:lpstr>
      <vt:lpstr>Datasets if any.</vt:lpstr>
      <vt:lpstr>PowerPoint Presentation</vt:lpstr>
      <vt:lpstr>Code screeshots</vt:lpstr>
      <vt:lpstr>PowerPoint Presentation</vt:lpstr>
      <vt:lpstr>PowerPoint Presentation</vt:lpstr>
      <vt:lpstr>Algorithm </vt:lpstr>
      <vt:lpstr>Prediction on testing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Page (UI)</vt:lpstr>
      <vt:lpstr>DATA SET</vt:lpstr>
      <vt:lpstr>Performance analysis</vt:lpstr>
      <vt:lpstr>Data mining</vt:lpstr>
      <vt:lpstr>PowerPoint Presentation</vt:lpstr>
      <vt:lpstr>PowerPoint Presentation</vt:lpstr>
      <vt:lpstr>PowerPoint Presentation</vt:lpstr>
      <vt:lpstr>Flask</vt:lpstr>
      <vt:lpstr>Future scope</vt:lpstr>
      <vt:lpstr>Research paper and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Red Wine Quality Prediction Using Machine Learning                                                Techniques</dc:title>
  <dc:creator>manjima varghese</dc:creator>
  <cp:lastModifiedBy>manjima manju</cp:lastModifiedBy>
  <cp:revision>41</cp:revision>
  <dcterms:created xsi:type="dcterms:W3CDTF">2022-01-16T09:14:17Z</dcterms:created>
  <dcterms:modified xsi:type="dcterms:W3CDTF">2022-02-28T04:59:57Z</dcterms:modified>
</cp:coreProperties>
</file>